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6" r:id="rId3"/>
    <p:sldId id="257" r:id="rId4"/>
    <p:sldId id="258" r:id="rId5"/>
    <p:sldId id="265" r:id="rId6"/>
    <p:sldId id="259" r:id="rId7"/>
    <p:sldId id="260" r:id="rId8"/>
    <p:sldId id="261" r:id="rId9"/>
    <p:sldId id="262" r:id="rId10"/>
    <p:sldId id="263"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11"/>
    <p:restoredTop sz="94610"/>
  </p:normalViewPr>
  <p:slideViewPr>
    <p:cSldViewPr snapToGrid="0" snapToObjects="1">
      <p:cViewPr varScale="1">
        <p:scale>
          <a:sx n="74" d="100"/>
          <a:sy n="74" d="100"/>
        </p:scale>
        <p:origin x="-174" y="-108"/>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sp>
        <p:nvSpPr>
          <p:cNvPr id="4" name="Text 0"/>
          <p:cNvSpPr/>
          <p:nvPr/>
        </p:nvSpPr>
        <p:spPr>
          <a:xfrm>
            <a:off x="5806440" y="5056632"/>
            <a:ext cx="8010144" cy="1188720"/>
          </a:xfrm>
          <a:prstGeom prst="rect">
            <a:avLst/>
          </a:prstGeom>
          <a:noFill/>
          <a:ln/>
        </p:spPr>
        <p:txBody>
          <a:bodyPr wrap="square" lIns="0" tIns="0" rIns="0" bIns="0" rtlCol="0" anchor="ctr"/>
          <a:lstStyle/>
          <a:p>
            <a:pPr marL="0" indent="0" algn="l">
              <a:lnSpc>
                <a:spcPts val="2320"/>
              </a:lnSpc>
              <a:buNone/>
            </a:pPr>
            <a:r>
              <a:rPr lang="en-US" sz="1850" dirty="0" smtClean="0">
                <a:solidFill>
                  <a:srgbClr val="000000"/>
                </a:solidFill>
                <a:latin typeface="Roboto-Roboto-Bold" pitchFamily="34" charset="0"/>
                <a:ea typeface="Roboto-Roboto-Bold" pitchFamily="34" charset="-122"/>
                <a:cs typeface="Roboto-Roboto-Bold" pitchFamily="34" charset="-120"/>
              </a:rPr>
              <a:t>Presented by:</a:t>
            </a:r>
          </a:p>
          <a:p>
            <a:pPr marL="0" indent="0" algn="l">
              <a:lnSpc>
                <a:spcPts val="2320"/>
              </a:lnSpc>
              <a:buNone/>
            </a:pPr>
            <a:r>
              <a:rPr lang="en-US" sz="1850" dirty="0">
                <a:solidFill>
                  <a:srgbClr val="000000"/>
                </a:solidFill>
                <a:latin typeface="Roboto-Roboto-Bold" pitchFamily="34" charset="0"/>
                <a:ea typeface="Roboto-Roboto-Bold" pitchFamily="34" charset="-122"/>
              </a:rPr>
              <a:t>	</a:t>
            </a:r>
            <a:r>
              <a:rPr lang="en-US" sz="1850" dirty="0" err="1">
                <a:solidFill>
                  <a:srgbClr val="000000"/>
                </a:solidFill>
                <a:latin typeface="Roboto-Roboto-Bold" pitchFamily="34" charset="0"/>
                <a:ea typeface="Roboto-Roboto-Bold" pitchFamily="34" charset="-122"/>
              </a:rPr>
              <a:t>L</a:t>
            </a:r>
            <a:r>
              <a:rPr lang="en-US" sz="1850" dirty="0" err="1" smtClean="0">
                <a:solidFill>
                  <a:srgbClr val="000000"/>
                </a:solidFill>
                <a:latin typeface="Roboto-Roboto-Bold" pitchFamily="34" charset="0"/>
                <a:ea typeface="Roboto-Roboto-Bold" pitchFamily="34" charset="-122"/>
              </a:rPr>
              <a:t>axmikant</a:t>
            </a:r>
            <a:r>
              <a:rPr lang="en-US" sz="1850" dirty="0" smtClean="0">
                <a:solidFill>
                  <a:srgbClr val="000000"/>
                </a:solidFill>
                <a:latin typeface="Roboto-Roboto-Bold" pitchFamily="34" charset="0"/>
                <a:ea typeface="Roboto-Roboto-Bold" pitchFamily="34" charset="-122"/>
              </a:rPr>
              <a:t> </a:t>
            </a:r>
            <a:r>
              <a:rPr lang="en-US" sz="1850" dirty="0" err="1" smtClean="0">
                <a:solidFill>
                  <a:srgbClr val="000000"/>
                </a:solidFill>
                <a:latin typeface="Roboto-Roboto-Bold" pitchFamily="34" charset="0"/>
                <a:ea typeface="Roboto-Roboto-Bold" pitchFamily="34" charset="-122"/>
              </a:rPr>
              <a:t>Dhanka</a:t>
            </a:r>
            <a:r>
              <a:rPr lang="en-US" sz="1850" dirty="0" smtClean="0">
                <a:solidFill>
                  <a:srgbClr val="000000"/>
                </a:solidFill>
                <a:latin typeface="Roboto-Roboto-Bold" pitchFamily="34" charset="0"/>
                <a:ea typeface="Roboto-Roboto-Bold" pitchFamily="34" charset="-122"/>
              </a:rPr>
              <a:t>(0101CS211070)</a:t>
            </a:r>
          </a:p>
          <a:p>
            <a:pPr>
              <a:lnSpc>
                <a:spcPts val="2320"/>
              </a:lnSpc>
            </a:pPr>
            <a:r>
              <a:rPr lang="en-US" sz="1850" dirty="0">
                <a:solidFill>
                  <a:srgbClr val="000000"/>
                </a:solidFill>
                <a:latin typeface="Roboto-Roboto-Bold" pitchFamily="34" charset="0"/>
                <a:ea typeface="Roboto-Roboto-Bold" pitchFamily="34" charset="-122"/>
              </a:rPr>
              <a:t>	</a:t>
            </a:r>
            <a:r>
              <a:rPr lang="en-US" sz="1850" dirty="0" err="1" smtClean="0">
                <a:solidFill>
                  <a:srgbClr val="000000"/>
                </a:solidFill>
                <a:latin typeface="Roboto-Roboto-Bold" pitchFamily="34" charset="0"/>
                <a:ea typeface="Roboto-Roboto-Bold" pitchFamily="34" charset="-122"/>
              </a:rPr>
              <a:t>Pandey</a:t>
            </a:r>
            <a:r>
              <a:rPr lang="en-US" sz="1850" dirty="0" smtClean="0">
                <a:solidFill>
                  <a:srgbClr val="000000"/>
                </a:solidFill>
                <a:latin typeface="Roboto-Roboto-Bold" pitchFamily="34" charset="0"/>
                <a:ea typeface="Roboto-Roboto-Bold" pitchFamily="34" charset="-122"/>
              </a:rPr>
              <a:t> </a:t>
            </a:r>
            <a:r>
              <a:rPr lang="en-US" sz="1850" dirty="0" err="1">
                <a:solidFill>
                  <a:srgbClr val="000000"/>
                </a:solidFill>
                <a:latin typeface="Roboto-Roboto-Bold" pitchFamily="34" charset="0"/>
                <a:ea typeface="Roboto-Roboto-Bold" pitchFamily="34" charset="-122"/>
              </a:rPr>
              <a:t>N</a:t>
            </a:r>
            <a:r>
              <a:rPr lang="en-US" sz="1850" dirty="0" err="1" smtClean="0">
                <a:solidFill>
                  <a:srgbClr val="000000"/>
                </a:solidFill>
                <a:latin typeface="Roboto-Roboto-Bold" pitchFamily="34" charset="0"/>
                <a:ea typeface="Roboto-Roboto-Bold" pitchFamily="34" charset="-122"/>
              </a:rPr>
              <a:t>abh</a:t>
            </a:r>
            <a:r>
              <a:rPr lang="en-US" sz="1850" dirty="0" smtClean="0">
                <a:solidFill>
                  <a:srgbClr val="000000"/>
                </a:solidFill>
                <a:latin typeface="Roboto-Roboto-Bold" pitchFamily="34" charset="0"/>
                <a:ea typeface="Roboto-Roboto-Bold" pitchFamily="34" charset="-122"/>
              </a:rPr>
              <a:t> </a:t>
            </a:r>
            <a:r>
              <a:rPr lang="en-US" sz="1850" dirty="0" err="1" smtClean="0">
                <a:solidFill>
                  <a:srgbClr val="000000"/>
                </a:solidFill>
                <a:latin typeface="Roboto-Roboto-Bold" pitchFamily="34" charset="0"/>
                <a:ea typeface="Roboto-Roboto-Bold" pitchFamily="34" charset="-122"/>
              </a:rPr>
              <a:t>Akhilesh</a:t>
            </a:r>
            <a:r>
              <a:rPr lang="en-US" sz="1850" dirty="0" smtClean="0">
                <a:solidFill>
                  <a:srgbClr val="000000"/>
                </a:solidFill>
                <a:latin typeface="Roboto-Roboto-Bold" pitchFamily="34" charset="0"/>
                <a:ea typeface="Roboto-Roboto-Bold" pitchFamily="34" charset="-122"/>
              </a:rPr>
              <a:t>(0101CS211091)</a:t>
            </a:r>
          </a:p>
          <a:p>
            <a:pPr>
              <a:lnSpc>
                <a:spcPts val="2320"/>
              </a:lnSpc>
            </a:pPr>
            <a:r>
              <a:rPr lang="en-US" sz="1850" dirty="0">
                <a:solidFill>
                  <a:srgbClr val="000000"/>
                </a:solidFill>
                <a:latin typeface="Roboto-Roboto-Bold" pitchFamily="34" charset="0"/>
                <a:ea typeface="Roboto-Roboto-Bold" pitchFamily="34" charset="-122"/>
              </a:rPr>
              <a:t>	</a:t>
            </a:r>
            <a:r>
              <a:rPr lang="en-US" sz="1850" dirty="0" err="1">
                <a:solidFill>
                  <a:srgbClr val="000000"/>
                </a:solidFill>
                <a:latin typeface="Roboto-Roboto-Bold" pitchFamily="34" charset="0"/>
                <a:ea typeface="Roboto-Roboto-Bold" pitchFamily="34" charset="-122"/>
              </a:rPr>
              <a:t>S</a:t>
            </a:r>
            <a:r>
              <a:rPr lang="en-US" sz="1850" dirty="0" err="1" smtClean="0">
                <a:solidFill>
                  <a:srgbClr val="000000"/>
                </a:solidFill>
                <a:latin typeface="Roboto-Roboto-Bold" pitchFamily="34" charset="0"/>
                <a:ea typeface="Roboto-Roboto-Bold" pitchFamily="34" charset="-122"/>
              </a:rPr>
              <a:t>ahil</a:t>
            </a:r>
            <a:r>
              <a:rPr lang="en-US" sz="1850" dirty="0" smtClean="0">
                <a:solidFill>
                  <a:srgbClr val="000000"/>
                </a:solidFill>
                <a:latin typeface="Roboto-Roboto-Bold" pitchFamily="34" charset="0"/>
                <a:ea typeface="Roboto-Roboto-Bold" pitchFamily="34" charset="-122"/>
              </a:rPr>
              <a:t> </a:t>
            </a:r>
            <a:r>
              <a:rPr lang="en-US" sz="1850" dirty="0" err="1" smtClean="0">
                <a:solidFill>
                  <a:srgbClr val="000000"/>
                </a:solidFill>
                <a:latin typeface="Roboto-Roboto-Bold" pitchFamily="34" charset="0"/>
                <a:ea typeface="Roboto-Roboto-Bold" pitchFamily="34" charset="-122"/>
              </a:rPr>
              <a:t>Mansoori</a:t>
            </a:r>
            <a:r>
              <a:rPr lang="en-US" sz="1850" dirty="0" smtClean="0">
                <a:solidFill>
                  <a:srgbClr val="000000"/>
                </a:solidFill>
                <a:latin typeface="Roboto-Roboto-Bold" pitchFamily="34" charset="0"/>
                <a:ea typeface="Roboto-Roboto-Bold" pitchFamily="34" charset="-122"/>
              </a:rPr>
              <a:t>(0101CS211105)</a:t>
            </a:r>
          </a:p>
          <a:p>
            <a:pPr>
              <a:lnSpc>
                <a:spcPts val="2320"/>
              </a:lnSpc>
            </a:pPr>
            <a:r>
              <a:rPr lang="en-US" sz="1850" dirty="0">
                <a:solidFill>
                  <a:srgbClr val="000000"/>
                </a:solidFill>
                <a:latin typeface="Roboto-Roboto-Bold" pitchFamily="34" charset="0"/>
                <a:ea typeface="Roboto-Roboto-Bold" pitchFamily="34" charset="-122"/>
              </a:rPr>
              <a:t>	</a:t>
            </a:r>
            <a:r>
              <a:rPr lang="en-US" sz="1850" dirty="0" err="1" smtClean="0">
                <a:solidFill>
                  <a:srgbClr val="000000"/>
                </a:solidFill>
                <a:latin typeface="Roboto-Roboto-Bold" pitchFamily="34" charset="0"/>
                <a:ea typeface="Roboto-Roboto-Bold" pitchFamily="34" charset="-122"/>
              </a:rPr>
              <a:t>Syed</a:t>
            </a:r>
            <a:r>
              <a:rPr lang="en-US" sz="1850" dirty="0" smtClean="0">
                <a:solidFill>
                  <a:srgbClr val="000000"/>
                </a:solidFill>
                <a:latin typeface="Roboto-Roboto-Bold" pitchFamily="34" charset="0"/>
                <a:ea typeface="Roboto-Roboto-Bold" pitchFamily="34" charset="-122"/>
              </a:rPr>
              <a:t> </a:t>
            </a:r>
            <a:r>
              <a:rPr lang="en-US" sz="1850" dirty="0" err="1" smtClean="0">
                <a:solidFill>
                  <a:srgbClr val="000000"/>
                </a:solidFill>
                <a:latin typeface="Roboto-Roboto-Bold" pitchFamily="34" charset="0"/>
                <a:ea typeface="Roboto-Roboto-Bold" pitchFamily="34" charset="-122"/>
              </a:rPr>
              <a:t>Asim</a:t>
            </a:r>
            <a:r>
              <a:rPr lang="en-US" sz="1850" dirty="0" smtClean="0">
                <a:solidFill>
                  <a:srgbClr val="000000"/>
                </a:solidFill>
                <a:latin typeface="Roboto-Roboto-Bold" pitchFamily="34" charset="0"/>
                <a:ea typeface="Roboto-Roboto-Bold" pitchFamily="34" charset="-122"/>
              </a:rPr>
              <a:t> Ali(0101CS211123)</a:t>
            </a:r>
            <a:endParaRPr lang="en-US" sz="1850" dirty="0"/>
          </a:p>
        </p:txBody>
      </p:sp>
      <p:sp>
        <p:nvSpPr>
          <p:cNvPr id="5" name="Text 1"/>
          <p:cNvSpPr/>
          <p:nvPr/>
        </p:nvSpPr>
        <p:spPr>
          <a:xfrm>
            <a:off x="4974336" y="1737360"/>
            <a:ext cx="8842248" cy="3054096"/>
          </a:xfrm>
          <a:prstGeom prst="rect">
            <a:avLst/>
          </a:prstGeom>
          <a:noFill/>
          <a:ln/>
        </p:spPr>
        <p:txBody>
          <a:bodyPr wrap="square" lIns="0" tIns="0" rIns="0" bIns="0" rtlCol="0" anchor="ctr"/>
          <a:lstStyle/>
          <a:p>
            <a:pPr marL="0" indent="0" algn="ctr">
              <a:lnSpc>
                <a:spcPts val="8010"/>
              </a:lnSpc>
              <a:buNone/>
            </a:pPr>
            <a:r>
              <a:rPr lang="en-US" sz="6410" dirty="0" smtClean="0">
                <a:solidFill>
                  <a:srgbClr val="28538A"/>
                </a:solidFill>
                <a:latin typeface="Roboto-Roboto-Black" pitchFamily="34" charset="0"/>
                <a:ea typeface="Roboto-Roboto-Black" pitchFamily="34" charset="-122"/>
                <a:cs typeface="Roboto-Roboto-Black" pitchFamily="34" charset="-120"/>
              </a:rPr>
              <a:t>Diet Recommendation </a:t>
            </a:r>
            <a:r>
              <a:rPr lang="en-US" sz="6410" dirty="0">
                <a:solidFill>
                  <a:srgbClr val="28538A"/>
                </a:solidFill>
                <a:latin typeface="Roboto-Roboto-Black" pitchFamily="34" charset="0"/>
                <a:ea typeface="Roboto-Roboto-Black" pitchFamily="34" charset="-122"/>
                <a:cs typeface="Roboto-Roboto-Black" pitchFamily="34" charset="-120"/>
              </a:rPr>
              <a:t>System</a:t>
            </a:r>
            <a:endParaRPr lang="en-US" sz="641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35000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350008"/>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350008"/>
            <a:ext cx="4544568" cy="4544568"/>
          </a:xfrm>
          <a:prstGeom prst="rect">
            <a:avLst/>
          </a:prstGeom>
        </p:spPr>
      </p:pic>
      <p:sp>
        <p:nvSpPr>
          <p:cNvPr id="6" name="Text 0"/>
          <p:cNvSpPr/>
          <p:nvPr/>
        </p:nvSpPr>
        <p:spPr>
          <a:xfrm>
            <a:off x="9710928" y="2642616"/>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28538A"/>
                </a:solidFill>
                <a:latin typeface="Roboto-Roboto-Black" pitchFamily="34" charset="0"/>
                <a:ea typeface="Roboto-Roboto-Black" pitchFamily="34" charset="-122"/>
                <a:cs typeface="Roboto-Roboto-Black" pitchFamily="34" charset="-120"/>
              </a:rPr>
              <a:t>Expansion of Food Database</a:t>
            </a:r>
            <a:endParaRPr lang="en-US" sz="2320" dirty="0"/>
          </a:p>
        </p:txBody>
      </p:sp>
      <p:sp>
        <p:nvSpPr>
          <p:cNvPr id="7" name="Text 1"/>
          <p:cNvSpPr/>
          <p:nvPr/>
        </p:nvSpPr>
        <p:spPr>
          <a:xfrm>
            <a:off x="9710928" y="5084064"/>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28538A"/>
                </a:solidFill>
                <a:latin typeface="Roboto-Roboto-Black" pitchFamily="34" charset="0"/>
                <a:ea typeface="Roboto-Roboto-Black" pitchFamily="34" charset="-122"/>
                <a:cs typeface="Roboto-Roboto-Black" pitchFamily="34" charset="-120"/>
              </a:rPr>
              <a:t>Research and Development</a:t>
            </a:r>
            <a:endParaRPr lang="en-US" sz="2320" dirty="0"/>
          </a:p>
        </p:txBody>
      </p:sp>
      <p:sp>
        <p:nvSpPr>
          <p:cNvPr id="8" name="Text 2"/>
          <p:cNvSpPr/>
          <p:nvPr/>
        </p:nvSpPr>
        <p:spPr>
          <a:xfrm>
            <a:off x="950976" y="3675888"/>
            <a:ext cx="3511296" cy="740664"/>
          </a:xfrm>
          <a:prstGeom prst="rect">
            <a:avLst/>
          </a:prstGeom>
          <a:noFill/>
          <a:ln/>
        </p:spPr>
        <p:txBody>
          <a:bodyPr wrap="square" lIns="0" tIns="0" rIns="0" bIns="0" rtlCol="0" anchor="ctr"/>
          <a:lstStyle/>
          <a:p>
            <a:pPr marL="0" indent="0" algn="r">
              <a:lnSpc>
                <a:spcPts val="2900"/>
              </a:lnSpc>
              <a:buNone/>
            </a:pPr>
            <a:r>
              <a:rPr lang="en-US" sz="2320" dirty="0">
                <a:solidFill>
                  <a:srgbClr val="28538A"/>
                </a:solidFill>
                <a:latin typeface="Roboto-Roboto-Black" pitchFamily="34" charset="0"/>
                <a:ea typeface="Roboto-Roboto-Black" pitchFamily="34" charset="-122"/>
                <a:cs typeface="Roboto-Roboto-Black" pitchFamily="34" charset="-120"/>
              </a:rPr>
              <a:t>Integration with Wearable Devices</a:t>
            </a:r>
            <a:endParaRPr lang="en-US" sz="2320" dirty="0"/>
          </a:p>
        </p:txBody>
      </p:sp>
      <p:sp>
        <p:nvSpPr>
          <p:cNvPr id="9" name="Text 3"/>
          <p:cNvSpPr/>
          <p:nvPr/>
        </p:nvSpPr>
        <p:spPr>
          <a:xfrm>
            <a:off x="832104" y="134416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28538A"/>
                </a:solidFill>
                <a:latin typeface="Roboto-Roboto-Black" pitchFamily="34" charset="0"/>
                <a:ea typeface="Roboto-Roboto-Black" pitchFamily="34" charset="-122"/>
                <a:cs typeface="Roboto-Roboto-Black" pitchFamily="34" charset="-120"/>
              </a:rPr>
              <a:t>Future Directions</a:t>
            </a:r>
            <a:endParaRPr lang="en-US" sz="4640" dirty="0"/>
          </a:p>
        </p:txBody>
      </p:sp>
      <p:sp>
        <p:nvSpPr>
          <p:cNvPr id="10" name="Text 4"/>
          <p:cNvSpPr/>
          <p:nvPr/>
        </p:nvSpPr>
        <p:spPr>
          <a:xfrm>
            <a:off x="9710928" y="5724144"/>
            <a:ext cx="3986784" cy="886968"/>
          </a:xfrm>
          <a:prstGeom prst="rect">
            <a:avLst/>
          </a:prstGeom>
          <a:noFill/>
          <a:ln/>
        </p:spPr>
        <p:txBody>
          <a:bodyPr wrap="square" lIns="0" tIns="0" rIns="0" bIns="0" rtlCol="0" anchor="ctr"/>
          <a:lstStyle/>
          <a:p>
            <a:pPr marL="0" indent="0" algn="l">
              <a:lnSpc>
                <a:spcPts val="2320"/>
              </a:lnSpc>
              <a:buNone/>
            </a:pPr>
            <a:r>
              <a:rPr lang="en-US" sz="1850" dirty="0">
                <a:solidFill>
                  <a:srgbClr val="000000"/>
                </a:solidFill>
                <a:latin typeface="Roboto-Roboto-Bold" pitchFamily="34" charset="0"/>
                <a:ea typeface="Roboto-Roboto-Bold" pitchFamily="34" charset="-122"/>
                <a:cs typeface="Roboto-Roboto-Bold" pitchFamily="34" charset="-120"/>
              </a:rPr>
              <a:t>Ongoing research into dietary trends ensuring up-to-date recommendations.</a:t>
            </a:r>
            <a:endParaRPr lang="en-US" sz="1850" dirty="0"/>
          </a:p>
        </p:txBody>
      </p:sp>
      <p:sp>
        <p:nvSpPr>
          <p:cNvPr id="11" name="Text 5"/>
          <p:cNvSpPr/>
          <p:nvPr/>
        </p:nvSpPr>
        <p:spPr>
          <a:xfrm>
            <a:off x="9710928" y="3273552"/>
            <a:ext cx="3986784" cy="886968"/>
          </a:xfrm>
          <a:prstGeom prst="rect">
            <a:avLst/>
          </a:prstGeom>
          <a:noFill/>
          <a:ln/>
        </p:spPr>
        <p:txBody>
          <a:bodyPr wrap="square" lIns="0" tIns="0" rIns="0" bIns="0" rtlCol="0" anchor="ctr"/>
          <a:lstStyle/>
          <a:p>
            <a:pPr marL="0" indent="0" algn="l">
              <a:lnSpc>
                <a:spcPts val="2320"/>
              </a:lnSpc>
              <a:buNone/>
            </a:pPr>
            <a:r>
              <a:rPr lang="en-US" sz="1850" dirty="0">
                <a:solidFill>
                  <a:srgbClr val="000000"/>
                </a:solidFill>
                <a:latin typeface="Roboto-Roboto-Bold" pitchFamily="34" charset="0"/>
                <a:ea typeface="Roboto-Roboto-Bold" pitchFamily="34" charset="-122"/>
                <a:cs typeface="Roboto-Roboto-Bold" pitchFamily="34" charset="-120"/>
              </a:rPr>
              <a:t>Continuously expanding food database and recipe options for user variety.</a:t>
            </a:r>
            <a:endParaRPr lang="en-US" sz="1850" dirty="0"/>
          </a:p>
        </p:txBody>
      </p:sp>
      <p:sp>
        <p:nvSpPr>
          <p:cNvPr id="12" name="Text 6"/>
          <p:cNvSpPr/>
          <p:nvPr/>
        </p:nvSpPr>
        <p:spPr>
          <a:xfrm>
            <a:off x="950976" y="4681728"/>
            <a:ext cx="3511296" cy="886968"/>
          </a:xfrm>
          <a:prstGeom prst="rect">
            <a:avLst/>
          </a:prstGeom>
          <a:noFill/>
          <a:ln/>
        </p:spPr>
        <p:txBody>
          <a:bodyPr wrap="square" lIns="0" tIns="0" rIns="0" bIns="0" rtlCol="0" anchor="ctr"/>
          <a:lstStyle/>
          <a:p>
            <a:pPr marL="0" indent="0" algn="r">
              <a:lnSpc>
                <a:spcPts val="2320"/>
              </a:lnSpc>
              <a:buNone/>
            </a:pPr>
            <a:r>
              <a:rPr lang="en-US" sz="1850" dirty="0">
                <a:solidFill>
                  <a:srgbClr val="000000"/>
                </a:solidFill>
                <a:latin typeface="Roboto-Roboto-Bold" pitchFamily="34" charset="0"/>
                <a:ea typeface="Roboto-Roboto-Bold" pitchFamily="34" charset="-122"/>
                <a:cs typeface="Roboto-Roboto-Bold" pitchFamily="34" charset="-120"/>
              </a:rPr>
              <a:t>Integrating data from wearable fitness devices for accurate recommendations.</a:t>
            </a:r>
            <a:endParaRPr lang="en-US" sz="1850" dirty="0"/>
          </a:p>
        </p:txBody>
      </p:sp>
      <p:sp>
        <p:nvSpPr>
          <p:cNvPr id="13" name="Text 7"/>
          <p:cNvSpPr/>
          <p:nvPr/>
        </p:nvSpPr>
        <p:spPr>
          <a:xfrm>
            <a:off x="5669280" y="4178808"/>
            <a:ext cx="173736" cy="347472"/>
          </a:xfrm>
          <a:prstGeom prst="rect">
            <a:avLst/>
          </a:prstGeom>
          <a:noFill/>
          <a:ln/>
        </p:spPr>
        <p:txBody>
          <a:bodyPr wrap="none" lIns="0" tIns="0" rIns="0" bIns="0" rtlCol="0" anchor="ctr"/>
          <a:lstStyle/>
          <a:p>
            <a:pPr marL="0" indent="0" algn="l">
              <a:lnSpc>
                <a:spcPts val="2780"/>
              </a:lnSpc>
              <a:buNone/>
            </a:pPr>
            <a:r>
              <a:rPr lang="en-US" sz="2320" dirty="0">
                <a:solidFill>
                  <a:srgbClr val="242424"/>
                </a:solidFill>
                <a:latin typeface="Roboto-Roboto-Bold" pitchFamily="34" charset="0"/>
                <a:ea typeface="Roboto-Roboto-Bold" pitchFamily="34" charset="-122"/>
                <a:cs typeface="Roboto-Roboto-Bold" pitchFamily="34" charset="-120"/>
              </a:rPr>
              <a:t>1</a:t>
            </a:r>
            <a:endParaRPr lang="en-US" sz="2320" dirty="0"/>
          </a:p>
        </p:txBody>
      </p:sp>
      <p:sp>
        <p:nvSpPr>
          <p:cNvPr id="14" name="Text 8"/>
          <p:cNvSpPr/>
          <p:nvPr/>
        </p:nvSpPr>
        <p:spPr>
          <a:xfrm>
            <a:off x="8257032" y="3227832"/>
            <a:ext cx="173736" cy="347472"/>
          </a:xfrm>
          <a:prstGeom prst="rect">
            <a:avLst/>
          </a:prstGeom>
          <a:noFill/>
          <a:ln/>
        </p:spPr>
        <p:txBody>
          <a:bodyPr wrap="none" lIns="0" tIns="0" rIns="0" bIns="0" rtlCol="0" anchor="ctr"/>
          <a:lstStyle/>
          <a:p>
            <a:pPr marL="0" indent="0" algn="l">
              <a:lnSpc>
                <a:spcPts val="2780"/>
              </a:lnSpc>
              <a:buNone/>
            </a:pPr>
            <a:r>
              <a:rPr lang="en-US" sz="2320" dirty="0">
                <a:solidFill>
                  <a:srgbClr val="3B3B3B"/>
                </a:solidFill>
                <a:latin typeface="Roboto-Roboto-Bold" pitchFamily="34" charset="0"/>
                <a:ea typeface="Roboto-Roboto-Bold" pitchFamily="34" charset="-122"/>
                <a:cs typeface="Roboto-Roboto-Bold" pitchFamily="34" charset="-120"/>
              </a:rPr>
              <a:t>2</a:t>
            </a:r>
            <a:endParaRPr lang="en-US" sz="2320" dirty="0"/>
          </a:p>
        </p:txBody>
      </p:sp>
      <p:sp>
        <p:nvSpPr>
          <p:cNvPr id="15" name="Text 9"/>
          <p:cNvSpPr/>
          <p:nvPr/>
        </p:nvSpPr>
        <p:spPr>
          <a:xfrm>
            <a:off x="7781544" y="5943600"/>
            <a:ext cx="173736" cy="347472"/>
          </a:xfrm>
          <a:prstGeom prst="rect">
            <a:avLst/>
          </a:prstGeom>
          <a:noFill/>
          <a:ln/>
        </p:spPr>
        <p:txBody>
          <a:bodyPr wrap="none" lIns="0" tIns="0" rIns="0" bIns="0" rtlCol="0" anchor="ctr"/>
          <a:lstStyle/>
          <a:p>
            <a:pPr marL="0" indent="0" algn="l">
              <a:lnSpc>
                <a:spcPts val="2780"/>
              </a:lnSpc>
              <a:buNone/>
            </a:pPr>
            <a:r>
              <a:rPr lang="en-US" sz="2320" dirty="0">
                <a:solidFill>
                  <a:srgbClr val="474747"/>
                </a:solidFill>
                <a:latin typeface="Roboto-Roboto-Bold" pitchFamily="34" charset="0"/>
                <a:ea typeface="Roboto-Roboto-Bold" pitchFamily="34" charset="-122"/>
                <a:cs typeface="Roboto-Roboto-Bold" pitchFamily="34" charset="-120"/>
              </a:rPr>
              <a:t>3</a:t>
            </a:r>
            <a:endParaRPr lang="en-US" sz="232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29278"/>
            <a:ext cx="14630400" cy="8238744"/>
          </a:xfrm>
          <a:prstGeom prst="rect">
            <a:avLst/>
          </a:prstGeom>
        </p:spPr>
      </p:pic>
      <p:sp>
        <p:nvSpPr>
          <p:cNvPr id="13" name="Text 7"/>
          <p:cNvSpPr/>
          <p:nvPr/>
        </p:nvSpPr>
        <p:spPr>
          <a:xfrm>
            <a:off x="7018020" y="6626336"/>
            <a:ext cx="173736" cy="34747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4" name="Text 8"/>
          <p:cNvSpPr/>
          <p:nvPr/>
        </p:nvSpPr>
        <p:spPr>
          <a:xfrm>
            <a:off x="7018020" y="4605512"/>
            <a:ext cx="173736" cy="34747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5" name="Text 9"/>
          <p:cNvSpPr/>
          <p:nvPr/>
        </p:nvSpPr>
        <p:spPr>
          <a:xfrm>
            <a:off x="5262372" y="5620496"/>
            <a:ext cx="173736" cy="34747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6" name="TextBox 15"/>
          <p:cNvSpPr txBox="1"/>
          <p:nvPr/>
        </p:nvSpPr>
        <p:spPr>
          <a:xfrm>
            <a:off x="2070100" y="1751568"/>
            <a:ext cx="6184900" cy="369332"/>
          </a:xfrm>
          <a:prstGeom prst="rect">
            <a:avLst/>
          </a:prstGeom>
          <a:noFill/>
        </p:spPr>
        <p:txBody>
          <a:bodyPr wrap="square" rtlCol="0">
            <a:spAutoFit/>
          </a:bodyPr>
          <a:lstStyle/>
          <a:p>
            <a:endParaRPr lang="en-US" dirty="0"/>
          </a:p>
        </p:txBody>
      </p:sp>
      <p:sp>
        <p:nvSpPr>
          <p:cNvPr id="17" name="TextBox 16"/>
          <p:cNvSpPr txBox="1"/>
          <p:nvPr/>
        </p:nvSpPr>
        <p:spPr>
          <a:xfrm>
            <a:off x="2222500" y="1903968"/>
            <a:ext cx="6184900" cy="369332"/>
          </a:xfrm>
          <a:prstGeom prst="rect">
            <a:avLst/>
          </a:prstGeom>
          <a:noFill/>
        </p:spPr>
        <p:txBody>
          <a:bodyPr wrap="square" rtlCol="0">
            <a:spAutoFit/>
          </a:bodyPr>
          <a:lstStyle/>
          <a:p>
            <a:endParaRPr lang="en-US" dirty="0"/>
          </a:p>
        </p:txBody>
      </p:sp>
      <p:sp>
        <p:nvSpPr>
          <p:cNvPr id="18" name="TextBox 17"/>
          <p:cNvSpPr txBox="1"/>
          <p:nvPr/>
        </p:nvSpPr>
        <p:spPr>
          <a:xfrm>
            <a:off x="2527300" y="1751568"/>
            <a:ext cx="6184900" cy="369332"/>
          </a:xfrm>
          <a:prstGeom prst="rect">
            <a:avLst/>
          </a:prstGeom>
          <a:noFill/>
        </p:spPr>
        <p:txBody>
          <a:bodyPr wrap="square" rtlCol="0">
            <a:spAutoFit/>
          </a:bodyPr>
          <a:lstStyle/>
          <a:p>
            <a:endParaRPr lang="en-US" dirty="0"/>
          </a:p>
        </p:txBody>
      </p:sp>
      <p:sp>
        <p:nvSpPr>
          <p:cNvPr id="19" name="TextBox 18"/>
          <p:cNvSpPr txBox="1"/>
          <p:nvPr/>
        </p:nvSpPr>
        <p:spPr>
          <a:xfrm>
            <a:off x="2527300" y="2208768"/>
            <a:ext cx="6184900" cy="369332"/>
          </a:xfrm>
          <a:prstGeom prst="rect">
            <a:avLst/>
          </a:prstGeom>
          <a:noFill/>
        </p:spPr>
        <p:txBody>
          <a:bodyPr wrap="square" rtlCol="0">
            <a:spAutoFit/>
          </a:bodyPr>
          <a:lstStyle/>
          <a:p>
            <a:endParaRPr lang="en-US" dirty="0"/>
          </a:p>
        </p:txBody>
      </p:sp>
      <p:sp>
        <p:nvSpPr>
          <p:cNvPr id="20" name="TextBox 19"/>
          <p:cNvSpPr txBox="1"/>
          <p:nvPr/>
        </p:nvSpPr>
        <p:spPr>
          <a:xfrm>
            <a:off x="4081317" y="703640"/>
            <a:ext cx="5235664" cy="861774"/>
          </a:xfrm>
          <a:prstGeom prst="rect">
            <a:avLst/>
          </a:prstGeom>
          <a:noFill/>
        </p:spPr>
        <p:txBody>
          <a:bodyPr wrap="none" rtlCol="0">
            <a:spAutoFit/>
          </a:bodyPr>
          <a:lstStyle/>
          <a:p>
            <a:r>
              <a:rPr lang="en-US" sz="5000" dirty="0" smtClean="0">
                <a:solidFill>
                  <a:schemeClr val="accent1"/>
                </a:solidFill>
              </a:rPr>
              <a:t>Problem Statement</a:t>
            </a:r>
            <a:endParaRPr lang="en-US" sz="5000" dirty="0" smtClean="0"/>
          </a:p>
        </p:txBody>
      </p:sp>
      <p:sp>
        <p:nvSpPr>
          <p:cNvPr id="21" name="TextBox 20"/>
          <p:cNvSpPr txBox="1"/>
          <p:nvPr/>
        </p:nvSpPr>
        <p:spPr>
          <a:xfrm>
            <a:off x="1206500" y="2273300"/>
            <a:ext cx="11188700" cy="3831818"/>
          </a:xfrm>
          <a:prstGeom prst="rect">
            <a:avLst/>
          </a:prstGeom>
          <a:noFill/>
        </p:spPr>
        <p:txBody>
          <a:bodyPr wrap="square" rtlCol="0" anchor="ctr">
            <a:spAutoFit/>
          </a:bodyPr>
          <a:lstStyle/>
          <a:p>
            <a:pPr>
              <a:buFont typeface="Wingdings" pitchFamily="2" charset="2"/>
              <a:buChar char="Ø"/>
            </a:pPr>
            <a:r>
              <a:rPr lang="en-US" sz="2400" dirty="0" smtClean="0"/>
              <a:t>  Individuals often struggle to maintain a balanced and nutritious diet due to lack of awareness, personal preferences, medical conditions, or lifestyle constraints. Without proper guidance, they may consume excessive unhealthy foods or miss essential nutrients, leading to health issues such as obesity, deficiencies, and chronic diseases.</a:t>
            </a:r>
          </a:p>
          <a:p>
            <a:pPr>
              <a:buFont typeface="Wingdings" pitchFamily="2" charset="2"/>
              <a:buChar char="Ø"/>
            </a:pPr>
            <a:endParaRPr lang="en-US" sz="2400" dirty="0"/>
          </a:p>
          <a:p>
            <a:endParaRPr lang="en-US" sz="2400" dirty="0" smtClean="0"/>
          </a:p>
          <a:p>
            <a:pPr>
              <a:buFont typeface="Wingdings" pitchFamily="2" charset="2"/>
              <a:buChar char="Ø"/>
            </a:pPr>
            <a:r>
              <a:rPr lang="en-US" sz="2400" dirty="0"/>
              <a:t> </a:t>
            </a:r>
            <a:r>
              <a:rPr lang="en-US" sz="2400" dirty="0" smtClean="0"/>
              <a:t>  This project aims to develop a personalized diet recommendation system that provides tailored meal plans based on individual needs, health goals, and dietary restrictions to promote better nutrition and overall well-being.</a:t>
            </a:r>
            <a:endParaRPr lang="en-US" sz="2200" dirty="0"/>
          </a:p>
          <a:p>
            <a:pPr>
              <a:lnSpc>
                <a:spcPct val="150000"/>
              </a:lnSpc>
              <a:buFont typeface="Courier New" pitchFamily="49" charset="0"/>
              <a:buChar char="o"/>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1078992" y="3291840"/>
            <a:ext cx="7507224" cy="374904"/>
          </a:xfrm>
          <a:prstGeom prst="rect">
            <a:avLst/>
          </a:prstGeom>
          <a:noFill/>
          <a:ln/>
        </p:spPr>
        <p:txBody>
          <a:bodyPr wrap="none" lIns="0" tIns="0" rIns="0" bIns="0" rtlCol="0" anchor="ctr"/>
          <a:lstStyle/>
          <a:p>
            <a:pPr marL="0" indent="0" algn="l">
              <a:lnSpc>
                <a:spcPts val="2900"/>
              </a:lnSpc>
              <a:buNone/>
            </a:pPr>
            <a:r>
              <a:rPr lang="en-US" sz="2320" dirty="0">
                <a:solidFill>
                  <a:srgbClr val="28538A"/>
                </a:solidFill>
                <a:latin typeface="Roboto-Roboto-Black" pitchFamily="34" charset="0"/>
                <a:ea typeface="Roboto-Roboto-Black" pitchFamily="34" charset="-122"/>
                <a:cs typeface="Roboto-Roboto-Black" pitchFamily="34" charset="-120"/>
              </a:rPr>
              <a:t>Purpose and Goals</a:t>
            </a:r>
            <a:endParaRPr lang="en-US" sz="2320" dirty="0"/>
          </a:p>
        </p:txBody>
      </p:sp>
      <p:sp>
        <p:nvSpPr>
          <p:cNvPr id="5" name="Text 1"/>
          <p:cNvSpPr/>
          <p:nvPr/>
        </p:nvSpPr>
        <p:spPr>
          <a:xfrm>
            <a:off x="1078992" y="4663440"/>
            <a:ext cx="7507224" cy="374904"/>
          </a:xfrm>
          <a:prstGeom prst="rect">
            <a:avLst/>
          </a:prstGeom>
          <a:noFill/>
          <a:ln/>
        </p:spPr>
        <p:txBody>
          <a:bodyPr wrap="none" lIns="0" tIns="0" rIns="0" bIns="0" rtlCol="0" anchor="ctr"/>
          <a:lstStyle/>
          <a:p>
            <a:pPr marL="0" indent="0" algn="l">
              <a:lnSpc>
                <a:spcPts val="2900"/>
              </a:lnSpc>
              <a:buNone/>
            </a:pPr>
            <a:r>
              <a:rPr lang="en-US" sz="2320" dirty="0">
                <a:solidFill>
                  <a:srgbClr val="28538A"/>
                </a:solidFill>
                <a:latin typeface="Roboto-Roboto-Black" pitchFamily="34" charset="0"/>
                <a:ea typeface="Roboto-Roboto-Black" pitchFamily="34" charset="-122"/>
                <a:cs typeface="Roboto-Roboto-Black" pitchFamily="34" charset="-120"/>
              </a:rPr>
              <a:t>Target Audience</a:t>
            </a:r>
            <a:endParaRPr lang="en-US" sz="2320" dirty="0"/>
          </a:p>
        </p:txBody>
      </p:sp>
      <p:sp>
        <p:nvSpPr>
          <p:cNvPr id="6" name="Text 2"/>
          <p:cNvSpPr/>
          <p:nvPr/>
        </p:nvSpPr>
        <p:spPr>
          <a:xfrm>
            <a:off x="1078992" y="6537960"/>
            <a:ext cx="7507224" cy="594360"/>
          </a:xfrm>
          <a:prstGeom prst="rect">
            <a:avLst/>
          </a:prstGeom>
          <a:noFill/>
          <a:ln/>
        </p:spPr>
        <p:txBody>
          <a:bodyPr wrap="square" lIns="0" tIns="0" rIns="0" bIns="0" rtlCol="0" anchor="ctr"/>
          <a:lstStyle/>
          <a:p>
            <a:pPr marL="0" indent="0" algn="l">
              <a:lnSpc>
                <a:spcPts val="2320"/>
              </a:lnSpc>
              <a:buNone/>
            </a:pPr>
            <a:r>
              <a:rPr lang="en-US" sz="1850" dirty="0">
                <a:solidFill>
                  <a:srgbClr val="000000"/>
                </a:solidFill>
                <a:latin typeface="Roboto-Roboto-Bold" pitchFamily="34" charset="0"/>
                <a:ea typeface="Roboto-Roboto-Bold" pitchFamily="34" charset="-122"/>
                <a:cs typeface="Roboto-Roboto-Bold" pitchFamily="34" charset="-120"/>
              </a:rPr>
              <a:t>Leveraging AI and machine learning to analyze data and deliver suggestions.</a:t>
            </a:r>
            <a:endParaRPr lang="en-US" sz="1850" dirty="0"/>
          </a:p>
        </p:txBody>
      </p:sp>
      <p:sp>
        <p:nvSpPr>
          <p:cNvPr id="7" name="Text 3"/>
          <p:cNvSpPr/>
          <p:nvPr/>
        </p:nvSpPr>
        <p:spPr>
          <a:xfrm>
            <a:off x="1078992" y="6025896"/>
            <a:ext cx="7507224" cy="374904"/>
          </a:xfrm>
          <a:prstGeom prst="rect">
            <a:avLst/>
          </a:prstGeom>
          <a:noFill/>
          <a:ln/>
        </p:spPr>
        <p:txBody>
          <a:bodyPr wrap="none" lIns="0" tIns="0" rIns="0" bIns="0" rtlCol="0" anchor="ctr"/>
          <a:lstStyle/>
          <a:p>
            <a:pPr marL="0" indent="0" algn="l">
              <a:lnSpc>
                <a:spcPts val="2900"/>
              </a:lnSpc>
              <a:buNone/>
            </a:pPr>
            <a:r>
              <a:rPr lang="en-US" sz="2320" dirty="0">
                <a:solidFill>
                  <a:srgbClr val="28538A"/>
                </a:solidFill>
                <a:latin typeface="Roboto-Roboto-Black" pitchFamily="34" charset="0"/>
                <a:ea typeface="Roboto-Roboto-Black" pitchFamily="34" charset="-122"/>
                <a:cs typeface="Roboto-Roboto-Black" pitchFamily="34" charset="-120"/>
              </a:rPr>
              <a:t>Technological Integration</a:t>
            </a:r>
            <a:endParaRPr lang="en-US" sz="2320" dirty="0"/>
          </a:p>
        </p:txBody>
      </p:sp>
      <p:sp>
        <p:nvSpPr>
          <p:cNvPr id="8" name="Text 4"/>
          <p:cNvSpPr/>
          <p:nvPr/>
        </p:nvSpPr>
        <p:spPr>
          <a:xfrm>
            <a:off x="1078992" y="5175504"/>
            <a:ext cx="7507224" cy="594360"/>
          </a:xfrm>
          <a:prstGeom prst="rect">
            <a:avLst/>
          </a:prstGeom>
          <a:noFill/>
          <a:ln/>
        </p:spPr>
        <p:txBody>
          <a:bodyPr wrap="square" lIns="0" tIns="0" rIns="0" bIns="0" rtlCol="0" anchor="ctr"/>
          <a:lstStyle/>
          <a:p>
            <a:pPr marL="0" indent="0" algn="l">
              <a:lnSpc>
                <a:spcPts val="2320"/>
              </a:lnSpc>
              <a:buNone/>
            </a:pPr>
            <a:r>
              <a:rPr lang="en-US" sz="1850" dirty="0">
                <a:solidFill>
                  <a:srgbClr val="000000"/>
                </a:solidFill>
                <a:latin typeface="Roboto-Roboto-Bold" pitchFamily="34" charset="0"/>
                <a:ea typeface="Roboto-Roboto-Bold" pitchFamily="34" charset="-122"/>
                <a:cs typeface="Roboto-Roboto-Bold" pitchFamily="34" charset="-120"/>
              </a:rPr>
              <a:t>Catering to users seeking weight loss, muscle gain, or improved health conditions.</a:t>
            </a:r>
            <a:endParaRPr lang="en-US" sz="1850" dirty="0"/>
          </a:p>
        </p:txBody>
      </p:sp>
      <p:sp>
        <p:nvSpPr>
          <p:cNvPr id="9" name="Text 5"/>
          <p:cNvSpPr/>
          <p:nvPr/>
        </p:nvSpPr>
        <p:spPr>
          <a:xfrm>
            <a:off x="1078992" y="3803904"/>
            <a:ext cx="7507224" cy="594360"/>
          </a:xfrm>
          <a:prstGeom prst="rect">
            <a:avLst/>
          </a:prstGeom>
          <a:noFill/>
          <a:ln/>
        </p:spPr>
        <p:txBody>
          <a:bodyPr wrap="square" lIns="0" tIns="0" rIns="0" bIns="0" rtlCol="0" anchor="ctr"/>
          <a:lstStyle/>
          <a:p>
            <a:pPr marL="0" indent="0" algn="l">
              <a:lnSpc>
                <a:spcPts val="2320"/>
              </a:lnSpc>
              <a:buNone/>
            </a:pPr>
            <a:r>
              <a:rPr lang="en-US" sz="1850" dirty="0">
                <a:solidFill>
                  <a:srgbClr val="000000"/>
                </a:solidFill>
                <a:latin typeface="Roboto-Roboto-Bold" pitchFamily="34" charset="0"/>
                <a:ea typeface="Roboto-Roboto-Bold" pitchFamily="34" charset="-122"/>
                <a:cs typeface="Roboto-Roboto-Bold" pitchFamily="34" charset="-120"/>
              </a:rPr>
              <a:t>Helping users achieve health goals through tailored dietary recommendations.</a:t>
            </a:r>
            <a:endParaRPr lang="en-US" sz="1850" dirty="0"/>
          </a:p>
        </p:txBody>
      </p:sp>
      <p:sp>
        <p:nvSpPr>
          <p:cNvPr id="10" name="Text 6"/>
          <p:cNvSpPr/>
          <p:nvPr/>
        </p:nvSpPr>
        <p:spPr>
          <a:xfrm>
            <a:off x="832104" y="1719072"/>
            <a:ext cx="8010144" cy="1188720"/>
          </a:xfrm>
          <a:prstGeom prst="rect">
            <a:avLst/>
          </a:prstGeom>
          <a:noFill/>
          <a:ln/>
        </p:spPr>
        <p:txBody>
          <a:bodyPr wrap="square" lIns="0" tIns="0" rIns="0" bIns="0" rtlCol="0" anchor="ctr"/>
          <a:lstStyle/>
          <a:p>
            <a:pPr marL="0" indent="0" algn="l">
              <a:lnSpc>
                <a:spcPts val="2320"/>
              </a:lnSpc>
              <a:buNone/>
            </a:pPr>
            <a:r>
              <a:rPr lang="en-US" sz="1850" dirty="0">
                <a:solidFill>
                  <a:srgbClr val="000000"/>
                </a:solidFill>
                <a:latin typeface="Roboto-Roboto-Bold" pitchFamily="34" charset="0"/>
                <a:ea typeface="Roboto-Roboto-Bold" pitchFamily="34" charset="-122"/>
                <a:cs typeface="Roboto-Roboto-Bold" pitchFamily="34" charset="-120"/>
              </a:rPr>
              <a:t>This system is designed to provide personalized dietary recommendations aimed at helping users meet their health objectives. By using advanced technologies, it tailors meal suggestions based on individual preferences and health conditions.</a:t>
            </a:r>
            <a:endParaRPr lang="en-US" sz="1850" dirty="0"/>
          </a:p>
        </p:txBody>
      </p:sp>
      <p:sp>
        <p:nvSpPr>
          <p:cNvPr id="11" name="Text 7"/>
          <p:cNvSpPr/>
          <p:nvPr/>
        </p:nvSpPr>
        <p:spPr>
          <a:xfrm>
            <a:off x="832104" y="713232"/>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28538A"/>
                </a:solidFill>
                <a:latin typeface="Roboto-Roboto-Black" pitchFamily="34" charset="0"/>
                <a:ea typeface="Roboto-Roboto-Black" pitchFamily="34" charset="-122"/>
                <a:cs typeface="Roboto-Roboto-Black" pitchFamily="34" charset="-120"/>
              </a:rPr>
              <a:t>System Overview</a:t>
            </a:r>
            <a:endParaRPr lang="en-US" sz="464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815584" y="2862072"/>
            <a:ext cx="457200" cy="493776"/>
          </a:xfrm>
          <a:prstGeom prst="rect">
            <a:avLst/>
          </a:prstGeom>
        </p:spPr>
      </p:pic>
      <p:pic>
        <p:nvPicPr>
          <p:cNvPr id="5" name="Image 3" descr="preencoded.png"/>
          <p:cNvPicPr>
            <a:picLocks noChangeAspect="1"/>
          </p:cNvPicPr>
          <p:nvPr/>
        </p:nvPicPr>
        <p:blipFill>
          <a:blip r:embed="rId6"/>
          <a:stretch>
            <a:fillRect/>
          </a:stretch>
        </p:blipFill>
        <p:spPr>
          <a:xfrm>
            <a:off x="5815584" y="5943600"/>
            <a:ext cx="457200" cy="493776"/>
          </a:xfrm>
          <a:prstGeom prst="rect">
            <a:avLst/>
          </a:prstGeom>
        </p:spPr>
      </p:pic>
      <p:pic>
        <p:nvPicPr>
          <p:cNvPr id="6" name="Image 4" descr="preencoded.png"/>
          <p:cNvPicPr>
            <a:picLocks noChangeAspect="1"/>
          </p:cNvPicPr>
          <p:nvPr/>
        </p:nvPicPr>
        <p:blipFill>
          <a:blip r:embed="rId7"/>
          <a:stretch>
            <a:fillRect/>
          </a:stretch>
        </p:blipFill>
        <p:spPr>
          <a:xfrm>
            <a:off x="5815584" y="4251960"/>
            <a:ext cx="457200" cy="493776"/>
          </a:xfrm>
          <a:prstGeom prst="rect">
            <a:avLst/>
          </a:prstGeom>
        </p:spPr>
      </p:pic>
      <p:sp>
        <p:nvSpPr>
          <p:cNvPr id="7" name="Text 0"/>
          <p:cNvSpPr/>
          <p:nvPr/>
        </p:nvSpPr>
        <p:spPr>
          <a:xfrm>
            <a:off x="5806440" y="877824"/>
            <a:ext cx="8010144" cy="1481328"/>
          </a:xfrm>
          <a:prstGeom prst="rect">
            <a:avLst/>
          </a:prstGeom>
          <a:noFill/>
          <a:ln/>
        </p:spPr>
        <p:txBody>
          <a:bodyPr wrap="square" lIns="0" tIns="0" rIns="0" bIns="0" rtlCol="0" anchor="ctr"/>
          <a:lstStyle/>
          <a:p>
            <a:pPr marL="0" indent="0" algn="l">
              <a:lnSpc>
                <a:spcPts val="5800"/>
              </a:lnSpc>
              <a:buNone/>
            </a:pPr>
            <a:r>
              <a:rPr lang="en-US" sz="4640" dirty="0">
                <a:solidFill>
                  <a:srgbClr val="28538A"/>
                </a:solidFill>
                <a:latin typeface="Roboto-Roboto-Black" pitchFamily="34" charset="0"/>
                <a:ea typeface="Roboto-Roboto-Black" pitchFamily="34" charset="-122"/>
                <a:cs typeface="Roboto-Roboto-Black" pitchFamily="34" charset="-120"/>
              </a:rPr>
              <a:t>User Input Collection for Meal Plans</a:t>
            </a:r>
            <a:endParaRPr lang="en-US" sz="4640" dirty="0"/>
          </a:p>
        </p:txBody>
      </p:sp>
      <p:sp>
        <p:nvSpPr>
          <p:cNvPr id="8" name="Text 1"/>
          <p:cNvSpPr/>
          <p:nvPr/>
        </p:nvSpPr>
        <p:spPr>
          <a:xfrm>
            <a:off x="6583680" y="5980176"/>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28538A"/>
                </a:solidFill>
                <a:latin typeface="Roboto-Roboto-Black" pitchFamily="34" charset="0"/>
                <a:ea typeface="Roboto-Roboto-Black" pitchFamily="34" charset="-122"/>
                <a:cs typeface="Roboto-Roboto-Black" pitchFamily="34" charset="-120"/>
              </a:rPr>
              <a:t>Lifestyle Factors</a:t>
            </a:r>
            <a:endParaRPr lang="en-US" sz="2320" dirty="0"/>
          </a:p>
        </p:txBody>
      </p:sp>
      <p:sp>
        <p:nvSpPr>
          <p:cNvPr id="9" name="Text 2"/>
          <p:cNvSpPr/>
          <p:nvPr/>
        </p:nvSpPr>
        <p:spPr>
          <a:xfrm>
            <a:off x="5971032" y="2935224"/>
            <a:ext cx="173736" cy="347472"/>
          </a:xfrm>
          <a:prstGeom prst="rect">
            <a:avLst/>
          </a:prstGeom>
          <a:noFill/>
          <a:ln/>
        </p:spPr>
        <p:txBody>
          <a:bodyPr wrap="none" lIns="0" tIns="0" rIns="0" bIns="0" rtlCol="0" anchor="ctr"/>
          <a:lstStyle/>
          <a:p>
            <a:pPr marL="0" indent="0" algn="ctr">
              <a:lnSpc>
                <a:spcPts val="2780"/>
              </a:lnSpc>
              <a:buNone/>
            </a:pPr>
            <a:r>
              <a:rPr lang="en-US" sz="2320" dirty="0">
                <a:solidFill>
                  <a:srgbClr val="242424"/>
                </a:solidFill>
                <a:latin typeface="Roboto-Roboto-Bold" pitchFamily="34" charset="0"/>
                <a:ea typeface="Roboto-Roboto-Bold" pitchFamily="34" charset="-122"/>
                <a:cs typeface="Roboto-Roboto-Bold" pitchFamily="34" charset="-120"/>
              </a:rPr>
              <a:t>1</a:t>
            </a:r>
            <a:endParaRPr lang="en-US" sz="2320" dirty="0"/>
          </a:p>
        </p:txBody>
      </p:sp>
      <p:sp>
        <p:nvSpPr>
          <p:cNvPr id="10" name="Text 3"/>
          <p:cNvSpPr/>
          <p:nvPr/>
        </p:nvSpPr>
        <p:spPr>
          <a:xfrm>
            <a:off x="5971032" y="6016752"/>
            <a:ext cx="173736" cy="347472"/>
          </a:xfrm>
          <a:prstGeom prst="rect">
            <a:avLst/>
          </a:prstGeom>
          <a:noFill/>
          <a:ln/>
        </p:spPr>
        <p:txBody>
          <a:bodyPr wrap="none" lIns="0" tIns="0" rIns="0" bIns="0" rtlCol="0" anchor="ctr"/>
          <a:lstStyle/>
          <a:p>
            <a:pPr marL="0" indent="0" algn="ctr">
              <a:lnSpc>
                <a:spcPts val="2780"/>
              </a:lnSpc>
              <a:buNone/>
            </a:pPr>
            <a:r>
              <a:rPr lang="en-US" sz="2320" dirty="0">
                <a:solidFill>
                  <a:srgbClr val="474747"/>
                </a:solidFill>
                <a:latin typeface="Roboto-Roboto-Bold" pitchFamily="34" charset="0"/>
                <a:ea typeface="Roboto-Roboto-Bold" pitchFamily="34" charset="-122"/>
                <a:cs typeface="Roboto-Roboto-Bold" pitchFamily="34" charset="-120"/>
              </a:rPr>
              <a:t>3</a:t>
            </a:r>
            <a:endParaRPr lang="en-US" sz="2320" dirty="0"/>
          </a:p>
        </p:txBody>
      </p:sp>
      <p:sp>
        <p:nvSpPr>
          <p:cNvPr id="11" name="Text 4"/>
          <p:cNvSpPr/>
          <p:nvPr/>
        </p:nvSpPr>
        <p:spPr>
          <a:xfrm>
            <a:off x="5971032" y="4325112"/>
            <a:ext cx="173736" cy="347472"/>
          </a:xfrm>
          <a:prstGeom prst="rect">
            <a:avLst/>
          </a:prstGeom>
          <a:noFill/>
          <a:ln/>
        </p:spPr>
        <p:txBody>
          <a:bodyPr wrap="none" lIns="0" tIns="0" rIns="0" bIns="0" rtlCol="0" anchor="ctr"/>
          <a:lstStyle/>
          <a:p>
            <a:pPr marL="0" indent="0" algn="ctr">
              <a:lnSpc>
                <a:spcPts val="2780"/>
              </a:lnSpc>
              <a:buNone/>
            </a:pPr>
            <a:r>
              <a:rPr lang="en-US" sz="2320" dirty="0">
                <a:solidFill>
                  <a:srgbClr val="3B3B3B"/>
                </a:solidFill>
                <a:latin typeface="Roboto-Roboto-Bold" pitchFamily="34" charset="0"/>
                <a:ea typeface="Roboto-Roboto-Bold" pitchFamily="34" charset="-122"/>
                <a:cs typeface="Roboto-Roboto-Bold" pitchFamily="34" charset="-120"/>
              </a:rPr>
              <a:t>2</a:t>
            </a:r>
            <a:endParaRPr lang="en-US" sz="2320" dirty="0"/>
          </a:p>
        </p:txBody>
      </p:sp>
      <p:sp>
        <p:nvSpPr>
          <p:cNvPr id="12" name="Text 5"/>
          <p:cNvSpPr/>
          <p:nvPr/>
        </p:nvSpPr>
        <p:spPr>
          <a:xfrm>
            <a:off x="6583680" y="4800600"/>
            <a:ext cx="7214616" cy="594360"/>
          </a:xfrm>
          <a:prstGeom prst="rect">
            <a:avLst/>
          </a:prstGeom>
          <a:noFill/>
          <a:ln/>
        </p:spPr>
        <p:txBody>
          <a:bodyPr wrap="square" lIns="0" tIns="0" rIns="0" bIns="0" rtlCol="0" anchor="ctr"/>
          <a:lstStyle/>
          <a:p>
            <a:pPr>
              <a:buFont typeface="Wingdings" pitchFamily="2" charset="2"/>
              <a:buChar char="Ø"/>
            </a:pPr>
            <a:r>
              <a:rPr lang="en-US" sz="2000" dirty="0" smtClean="0"/>
              <a:t> To consider health parameters like blood sugar and pressure.</a:t>
            </a:r>
          </a:p>
        </p:txBody>
      </p:sp>
      <p:sp>
        <p:nvSpPr>
          <p:cNvPr id="13" name="Text 6"/>
          <p:cNvSpPr/>
          <p:nvPr/>
        </p:nvSpPr>
        <p:spPr>
          <a:xfrm>
            <a:off x="6583680" y="3410712"/>
            <a:ext cx="7214616" cy="301752"/>
          </a:xfrm>
          <a:prstGeom prst="rect">
            <a:avLst/>
          </a:prstGeom>
          <a:noFill/>
          <a:ln/>
        </p:spPr>
        <p:txBody>
          <a:bodyPr wrap="none" lIns="0" tIns="0" rIns="0" bIns="0" rtlCol="0" anchor="ctr"/>
          <a:lstStyle/>
          <a:p>
            <a:pPr marL="0" indent="0" algn="l">
              <a:lnSpc>
                <a:spcPts val="2320"/>
              </a:lnSpc>
              <a:buFont typeface="Wingdings" pitchFamily="2" charset="2"/>
              <a:buChar char="Ø"/>
            </a:pPr>
            <a:r>
              <a:rPr lang="en-US" sz="1850" dirty="0" smtClean="0"/>
              <a:t>Basic details like age, height, weight, gender of the user.</a:t>
            </a:r>
            <a:endParaRPr lang="en-US" sz="1850" dirty="0"/>
          </a:p>
        </p:txBody>
      </p:sp>
      <p:sp>
        <p:nvSpPr>
          <p:cNvPr id="14" name="Text 7"/>
          <p:cNvSpPr/>
          <p:nvPr/>
        </p:nvSpPr>
        <p:spPr>
          <a:xfrm>
            <a:off x="6583680" y="6492240"/>
            <a:ext cx="7214616" cy="594360"/>
          </a:xfrm>
          <a:prstGeom prst="rect">
            <a:avLst/>
          </a:prstGeom>
          <a:noFill/>
          <a:ln/>
        </p:spPr>
        <p:txBody>
          <a:bodyPr wrap="square" lIns="0" tIns="0" rIns="0" bIns="0" rtlCol="0" anchor="ctr"/>
          <a:lstStyle/>
          <a:p>
            <a:pPr>
              <a:lnSpc>
                <a:spcPts val="2320"/>
              </a:lnSpc>
              <a:buFont typeface="Wingdings" pitchFamily="2" charset="2"/>
              <a:buChar char="Ø"/>
            </a:pPr>
            <a:r>
              <a:rPr lang="en-US" sz="1850" dirty="0" smtClean="0"/>
              <a:t>Consider activity level and cooking skills for manageable meal plans.</a:t>
            </a:r>
          </a:p>
          <a:p>
            <a:pPr marL="0" indent="0" algn="l">
              <a:lnSpc>
                <a:spcPts val="2320"/>
              </a:lnSpc>
            </a:pPr>
            <a:endParaRPr lang="en-US" sz="1850" dirty="0"/>
          </a:p>
        </p:txBody>
      </p:sp>
      <p:sp>
        <p:nvSpPr>
          <p:cNvPr id="15" name="Text 8"/>
          <p:cNvSpPr/>
          <p:nvPr/>
        </p:nvSpPr>
        <p:spPr>
          <a:xfrm>
            <a:off x="6583680" y="2898648"/>
            <a:ext cx="7214616" cy="374904"/>
          </a:xfrm>
          <a:prstGeom prst="rect">
            <a:avLst/>
          </a:prstGeom>
          <a:noFill/>
          <a:ln/>
        </p:spPr>
        <p:txBody>
          <a:bodyPr wrap="none" lIns="0" tIns="0" rIns="0" bIns="0" rtlCol="0" anchor="ctr"/>
          <a:lstStyle/>
          <a:p>
            <a:pPr marL="0" indent="0" algn="l">
              <a:lnSpc>
                <a:spcPts val="2900"/>
              </a:lnSpc>
              <a:buNone/>
            </a:pPr>
            <a:r>
              <a:rPr lang="en-US" sz="2320" dirty="0" smtClean="0">
                <a:solidFill>
                  <a:srgbClr val="28538A"/>
                </a:solidFill>
                <a:latin typeface="Roboto-Roboto-Black" pitchFamily="34" charset="0"/>
                <a:ea typeface="Roboto-Roboto-Black" pitchFamily="34" charset="-122"/>
              </a:rPr>
              <a:t>Personal details</a:t>
            </a:r>
            <a:endParaRPr lang="en-US" sz="2320" dirty="0"/>
          </a:p>
        </p:txBody>
      </p:sp>
      <p:sp>
        <p:nvSpPr>
          <p:cNvPr id="16" name="Text 9"/>
          <p:cNvSpPr/>
          <p:nvPr/>
        </p:nvSpPr>
        <p:spPr>
          <a:xfrm>
            <a:off x="6583680" y="4297680"/>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28538A"/>
                </a:solidFill>
                <a:latin typeface="Roboto-Roboto-Black" pitchFamily="34" charset="0"/>
                <a:ea typeface="Roboto-Roboto-Black" pitchFamily="34" charset="-122"/>
                <a:cs typeface="Roboto-Roboto-Black" pitchFamily="34" charset="-120"/>
              </a:rPr>
              <a:t>Health Goals</a:t>
            </a:r>
            <a:endParaRPr lang="en-US" sz="232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15900" y="-9144"/>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9144"/>
            <a:ext cx="4974336" cy="8238744"/>
          </a:xfrm>
          <a:prstGeom prst="rect">
            <a:avLst/>
          </a:prstGeom>
        </p:spPr>
      </p:pic>
      <p:sp>
        <p:nvSpPr>
          <p:cNvPr id="4" name="Text 0"/>
          <p:cNvSpPr/>
          <p:nvPr/>
        </p:nvSpPr>
        <p:spPr>
          <a:xfrm>
            <a:off x="832104" y="1709928"/>
            <a:ext cx="7507224" cy="374904"/>
          </a:xfrm>
          <a:prstGeom prst="rect">
            <a:avLst/>
          </a:prstGeom>
          <a:noFill/>
          <a:ln/>
        </p:spPr>
        <p:txBody>
          <a:bodyPr wrap="none" lIns="0" tIns="0" rIns="0" bIns="0" rtlCol="0" anchor="ctr"/>
          <a:lstStyle/>
          <a:p>
            <a:pPr marL="0" indent="0" algn="l">
              <a:lnSpc>
                <a:spcPts val="2900"/>
              </a:lnSpc>
              <a:buFont typeface="Wingdings" pitchFamily="2" charset="2"/>
              <a:buChar char="Ø"/>
            </a:pPr>
            <a:r>
              <a:rPr lang="en-US" sz="2320" dirty="0" smtClean="0">
                <a:solidFill>
                  <a:srgbClr val="28538A"/>
                </a:solidFill>
                <a:latin typeface="Roboto-Roboto-Black" pitchFamily="34" charset="0"/>
                <a:ea typeface="Roboto-Roboto-Black" pitchFamily="34" charset="-122"/>
              </a:rPr>
              <a:t>Front End :</a:t>
            </a:r>
            <a:endParaRPr lang="en-US" sz="2320" dirty="0"/>
          </a:p>
        </p:txBody>
      </p:sp>
      <p:sp>
        <p:nvSpPr>
          <p:cNvPr id="5" name="Text 1"/>
          <p:cNvSpPr/>
          <p:nvPr/>
        </p:nvSpPr>
        <p:spPr>
          <a:xfrm>
            <a:off x="832104" y="3168203"/>
            <a:ext cx="7507224" cy="374904"/>
          </a:xfrm>
          <a:prstGeom prst="rect">
            <a:avLst/>
          </a:prstGeom>
          <a:noFill/>
          <a:ln/>
        </p:spPr>
        <p:txBody>
          <a:bodyPr wrap="none" lIns="0" tIns="0" rIns="0" bIns="0" rtlCol="0" anchor="ctr"/>
          <a:lstStyle/>
          <a:p>
            <a:pPr>
              <a:lnSpc>
                <a:spcPts val="2900"/>
              </a:lnSpc>
              <a:buFont typeface="Wingdings" pitchFamily="2" charset="2"/>
              <a:buChar char="Ø"/>
            </a:pPr>
            <a:r>
              <a:rPr lang="en-US" sz="2320" dirty="0" smtClean="0">
                <a:solidFill>
                  <a:srgbClr val="28538A"/>
                </a:solidFill>
                <a:latin typeface="Roboto-Roboto-Black" pitchFamily="34" charset="0"/>
                <a:ea typeface="Roboto-Roboto-Black" pitchFamily="34" charset="-122"/>
                <a:cs typeface="Roboto-Roboto-Black" pitchFamily="34" charset="-120"/>
              </a:rPr>
              <a:t>Input Collections </a:t>
            </a:r>
            <a:endParaRPr lang="en-US" sz="2320" dirty="0"/>
          </a:p>
        </p:txBody>
      </p:sp>
      <p:sp>
        <p:nvSpPr>
          <p:cNvPr id="6" name="Text 2"/>
          <p:cNvSpPr/>
          <p:nvPr/>
        </p:nvSpPr>
        <p:spPr>
          <a:xfrm>
            <a:off x="832104" y="5021795"/>
            <a:ext cx="7507224" cy="594360"/>
          </a:xfrm>
          <a:prstGeom prst="rect">
            <a:avLst/>
          </a:prstGeom>
          <a:noFill/>
          <a:ln/>
        </p:spPr>
        <p:txBody>
          <a:bodyPr wrap="square" lIns="0" tIns="0" rIns="0" bIns="0" rtlCol="0" anchor="ctr"/>
          <a:lstStyle/>
          <a:p>
            <a:pPr>
              <a:lnSpc>
                <a:spcPts val="2320"/>
              </a:lnSpc>
            </a:pPr>
            <a:r>
              <a:rPr lang="en-US" sz="2000" dirty="0" smtClean="0">
                <a:solidFill>
                  <a:srgbClr val="000000"/>
                </a:solidFill>
                <a:ea typeface="Roboto-Roboto-Bold" pitchFamily="34" charset="-122"/>
                <a:cs typeface="Roboto-Roboto-Bold" pitchFamily="34" charset="-120"/>
              </a:rPr>
              <a:t>Leveraging  machine learning </a:t>
            </a:r>
            <a:r>
              <a:rPr lang="en-US" sz="2000" dirty="0" smtClean="0">
                <a:solidFill>
                  <a:srgbClr val="000000"/>
                </a:solidFill>
                <a:ea typeface="Roboto-Roboto-Bold" pitchFamily="34" charset="-122"/>
                <a:cs typeface="Roboto-Roboto-Bold" pitchFamily="34" charset="-120"/>
              </a:rPr>
              <a:t>model l</a:t>
            </a:r>
            <a:r>
              <a:rPr lang="en-US" sz="2000" dirty="0" smtClean="0">
                <a:solidFill>
                  <a:srgbClr val="000000"/>
                </a:solidFill>
                <a:ea typeface="Roboto-Roboto-Bold" pitchFamily="34" charset="-122"/>
                <a:cs typeface="Roboto-Roboto-Bold" pitchFamily="34" charset="-120"/>
              </a:rPr>
              <a:t>ike Decision tree, k means clustering generate</a:t>
            </a:r>
            <a:r>
              <a:rPr lang="en-US" sz="2000" dirty="0" smtClean="0">
                <a:solidFill>
                  <a:srgbClr val="000000"/>
                </a:solidFill>
                <a:latin typeface="Roboto-Roboto-Bold" pitchFamily="34" charset="0"/>
                <a:ea typeface="Roboto-Roboto-Bold" pitchFamily="34" charset="-122"/>
                <a:cs typeface="Roboto-Roboto-Bold" pitchFamily="34" charset="-120"/>
              </a:rPr>
              <a:t> </a:t>
            </a:r>
            <a:r>
              <a:rPr lang="en-US" sz="2000" dirty="0" smtClean="0">
                <a:solidFill>
                  <a:srgbClr val="000000"/>
                </a:solidFill>
                <a:ea typeface="Roboto-Roboto-Bold" pitchFamily="34" charset="-122"/>
                <a:cs typeface="Roboto-Roboto-Bold" pitchFamily="34" charset="-120"/>
              </a:rPr>
              <a:t> </a:t>
            </a:r>
            <a:r>
              <a:rPr lang="en-US" sz="2000" dirty="0" smtClean="0">
                <a:solidFill>
                  <a:srgbClr val="000000"/>
                </a:solidFill>
                <a:ea typeface="Roboto-Roboto-Bold" pitchFamily="34" charset="-122"/>
                <a:cs typeface="Roboto-Roboto-Bold" pitchFamily="34" charset="-120"/>
              </a:rPr>
              <a:t>to analyze data and deliver suggestions</a:t>
            </a:r>
            <a:r>
              <a:rPr lang="en-US" sz="1850" dirty="0" smtClean="0">
                <a:solidFill>
                  <a:srgbClr val="000000"/>
                </a:solidFill>
                <a:ea typeface="Roboto-Roboto-Bold" pitchFamily="34" charset="-122"/>
                <a:cs typeface="Roboto-Roboto-Bold" pitchFamily="34" charset="-120"/>
              </a:rPr>
              <a:t>.</a:t>
            </a:r>
          </a:p>
        </p:txBody>
      </p:sp>
      <p:sp>
        <p:nvSpPr>
          <p:cNvPr id="7" name="Text 3"/>
          <p:cNvSpPr/>
          <p:nvPr/>
        </p:nvSpPr>
        <p:spPr>
          <a:xfrm>
            <a:off x="832104" y="4584879"/>
            <a:ext cx="7507224" cy="374904"/>
          </a:xfrm>
          <a:prstGeom prst="rect">
            <a:avLst/>
          </a:prstGeom>
          <a:noFill/>
          <a:ln/>
        </p:spPr>
        <p:txBody>
          <a:bodyPr wrap="none" lIns="0" tIns="0" rIns="0" bIns="0" rtlCol="0" anchor="ctr"/>
          <a:lstStyle/>
          <a:p>
            <a:pPr marL="0" indent="0" algn="l">
              <a:lnSpc>
                <a:spcPts val="2900"/>
              </a:lnSpc>
              <a:buFont typeface="Wingdings" pitchFamily="2" charset="2"/>
              <a:buChar char="Ø"/>
            </a:pPr>
            <a:r>
              <a:rPr lang="en-US" sz="2320" dirty="0" smtClean="0">
                <a:solidFill>
                  <a:srgbClr val="28538A"/>
                </a:solidFill>
                <a:latin typeface="Roboto-Roboto-Black" pitchFamily="34" charset="0"/>
                <a:ea typeface="Roboto-Roboto-Black" pitchFamily="34" charset="-122"/>
                <a:cs typeface="Roboto-Roboto-Black" pitchFamily="34" charset="-120"/>
              </a:rPr>
              <a:t>Processing Unit</a:t>
            </a:r>
            <a:endParaRPr lang="en-US" sz="2320" dirty="0"/>
          </a:p>
        </p:txBody>
      </p:sp>
      <p:sp>
        <p:nvSpPr>
          <p:cNvPr id="8" name="Text 4"/>
          <p:cNvSpPr/>
          <p:nvPr/>
        </p:nvSpPr>
        <p:spPr>
          <a:xfrm>
            <a:off x="832104" y="3543107"/>
            <a:ext cx="7507224" cy="594360"/>
          </a:xfrm>
          <a:prstGeom prst="rect">
            <a:avLst/>
          </a:prstGeom>
          <a:noFill/>
          <a:ln/>
        </p:spPr>
        <p:txBody>
          <a:bodyPr wrap="square" lIns="0" tIns="0" rIns="0" bIns="0" rtlCol="0" anchor="ctr"/>
          <a:lstStyle/>
          <a:p>
            <a:pPr>
              <a:lnSpc>
                <a:spcPts val="2320"/>
              </a:lnSpc>
            </a:pPr>
            <a:r>
              <a:rPr lang="en-US" sz="2000" dirty="0" smtClean="0"/>
              <a:t>User health data and personal user </a:t>
            </a:r>
            <a:r>
              <a:rPr lang="en-US" sz="2000" dirty="0" smtClean="0"/>
              <a:t>details using Pandas, </a:t>
            </a:r>
            <a:r>
              <a:rPr lang="en-US" sz="2000" dirty="0" err="1" smtClean="0"/>
              <a:t>Numpy</a:t>
            </a:r>
            <a:endParaRPr lang="en-US" sz="1850" dirty="0"/>
          </a:p>
        </p:txBody>
      </p:sp>
      <p:sp>
        <p:nvSpPr>
          <p:cNvPr id="9" name="Text 5"/>
          <p:cNvSpPr/>
          <p:nvPr/>
        </p:nvSpPr>
        <p:spPr>
          <a:xfrm>
            <a:off x="832104" y="2304288"/>
            <a:ext cx="7507224" cy="594360"/>
          </a:xfrm>
          <a:prstGeom prst="rect">
            <a:avLst/>
          </a:prstGeom>
          <a:noFill/>
          <a:ln/>
        </p:spPr>
        <p:txBody>
          <a:bodyPr wrap="square" lIns="0" tIns="0" rIns="0" bIns="0" rtlCol="0" anchor="ctr"/>
          <a:lstStyle/>
          <a:p>
            <a:pPr>
              <a:lnSpc>
                <a:spcPts val="2320"/>
              </a:lnSpc>
            </a:pPr>
            <a:r>
              <a:rPr lang="en-US" sz="2000" dirty="0" smtClean="0"/>
              <a:t>User Interface (HTML/CSS + </a:t>
            </a:r>
            <a:r>
              <a:rPr lang="en-US" sz="2000" dirty="0" err="1" smtClean="0"/>
              <a:t>Streamlit</a:t>
            </a:r>
            <a:r>
              <a:rPr lang="en-US" sz="2000" dirty="0" smtClean="0"/>
              <a:t>)</a:t>
            </a:r>
            <a:endParaRPr lang="en-US" sz="1850" dirty="0"/>
          </a:p>
        </p:txBody>
      </p:sp>
      <p:sp>
        <p:nvSpPr>
          <p:cNvPr id="10" name="Text 6"/>
          <p:cNvSpPr/>
          <p:nvPr/>
        </p:nvSpPr>
        <p:spPr>
          <a:xfrm>
            <a:off x="832104" y="1709928"/>
            <a:ext cx="8010144" cy="1188720"/>
          </a:xfrm>
          <a:prstGeom prst="rect">
            <a:avLst/>
          </a:prstGeom>
          <a:noFill/>
          <a:ln/>
        </p:spPr>
        <p:txBody>
          <a:bodyPr wrap="square" lIns="0" tIns="0" rIns="0" bIns="0" rtlCol="0" anchor="ctr"/>
          <a:lstStyle/>
          <a:p>
            <a:pPr marL="0" indent="0" algn="l">
              <a:lnSpc>
                <a:spcPts val="2320"/>
              </a:lnSpc>
              <a:buNone/>
            </a:pPr>
            <a:endParaRPr lang="en-US" sz="1850" dirty="0"/>
          </a:p>
        </p:txBody>
      </p:sp>
      <p:sp>
        <p:nvSpPr>
          <p:cNvPr id="11" name="Text 7"/>
          <p:cNvSpPr/>
          <p:nvPr/>
        </p:nvSpPr>
        <p:spPr>
          <a:xfrm>
            <a:off x="832104" y="704088"/>
            <a:ext cx="8010144" cy="740664"/>
          </a:xfrm>
          <a:prstGeom prst="rect">
            <a:avLst/>
          </a:prstGeom>
          <a:noFill/>
          <a:ln/>
        </p:spPr>
        <p:txBody>
          <a:bodyPr wrap="none" lIns="0" tIns="0" rIns="0" bIns="0" rtlCol="0" anchor="ctr"/>
          <a:lstStyle/>
          <a:p>
            <a:pPr marL="0" indent="0" algn="l">
              <a:lnSpc>
                <a:spcPts val="5800"/>
              </a:lnSpc>
              <a:buNone/>
            </a:pPr>
            <a:r>
              <a:rPr lang="en-US" sz="4640" dirty="0" smtClean="0">
                <a:solidFill>
                  <a:srgbClr val="28538A"/>
                </a:solidFill>
                <a:latin typeface="Roboto-Roboto-Black" pitchFamily="34" charset="0"/>
                <a:ea typeface="Roboto-Roboto-Black" pitchFamily="34" charset="-122"/>
                <a:cs typeface="Roboto-Roboto-Black" pitchFamily="34" charset="-120"/>
              </a:rPr>
              <a:t>Technology used</a:t>
            </a:r>
            <a:endParaRPr lang="en-US" sz="4640" dirty="0"/>
          </a:p>
        </p:txBody>
      </p:sp>
      <p:sp>
        <p:nvSpPr>
          <p:cNvPr id="12" name="Rectangle 11"/>
          <p:cNvSpPr/>
          <p:nvPr/>
        </p:nvSpPr>
        <p:spPr>
          <a:xfrm>
            <a:off x="832104" y="6289045"/>
            <a:ext cx="4707186" cy="400110"/>
          </a:xfrm>
          <a:prstGeom prst="rect">
            <a:avLst/>
          </a:prstGeom>
        </p:spPr>
        <p:txBody>
          <a:bodyPr wrap="none">
            <a:spAutoFit/>
          </a:bodyPr>
          <a:lstStyle/>
          <a:p>
            <a:r>
              <a:rPr lang="en-US" sz="2000" dirty="0" smtClean="0"/>
              <a:t>Output containing Recommended </a:t>
            </a:r>
            <a:r>
              <a:rPr lang="en-US" sz="2000" dirty="0"/>
              <a:t>Diet </a:t>
            </a:r>
            <a:r>
              <a:rPr lang="en-US" sz="2000" dirty="0" smtClean="0"/>
              <a:t>Plan</a:t>
            </a:r>
            <a:endParaRPr lang="en-US" sz="2000" dirty="0"/>
          </a:p>
        </p:txBody>
      </p:sp>
      <p:sp>
        <p:nvSpPr>
          <p:cNvPr id="13" name="Text 3"/>
          <p:cNvSpPr/>
          <p:nvPr/>
        </p:nvSpPr>
        <p:spPr>
          <a:xfrm>
            <a:off x="832104" y="5859887"/>
            <a:ext cx="7507224" cy="374904"/>
          </a:xfrm>
          <a:prstGeom prst="rect">
            <a:avLst/>
          </a:prstGeom>
          <a:noFill/>
          <a:ln/>
        </p:spPr>
        <p:txBody>
          <a:bodyPr wrap="none" lIns="0" tIns="0" rIns="0" bIns="0" rtlCol="0" anchor="ctr"/>
          <a:lstStyle/>
          <a:p>
            <a:pPr marL="0" indent="0" algn="l">
              <a:lnSpc>
                <a:spcPts val="2900"/>
              </a:lnSpc>
              <a:buFont typeface="Wingdings" pitchFamily="2" charset="2"/>
              <a:buChar char="Ø"/>
            </a:pPr>
            <a:r>
              <a:rPr lang="en-US" sz="2320" dirty="0" smtClean="0">
                <a:solidFill>
                  <a:srgbClr val="28538A"/>
                </a:solidFill>
                <a:latin typeface="Roboto-Roboto-Black" pitchFamily="34" charset="0"/>
                <a:ea typeface="Roboto-Roboto-Black" pitchFamily="34" charset="-122"/>
                <a:cs typeface="Roboto-Roboto-Black" pitchFamily="34" charset="-120"/>
              </a:rPr>
              <a:t>Output</a:t>
            </a:r>
            <a:endParaRPr lang="en-US" sz="232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35000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350008"/>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350008"/>
            <a:ext cx="4544568" cy="4544568"/>
          </a:xfrm>
          <a:prstGeom prst="rect">
            <a:avLst/>
          </a:prstGeom>
        </p:spPr>
      </p:pic>
      <p:sp>
        <p:nvSpPr>
          <p:cNvPr id="6" name="Text 0"/>
          <p:cNvSpPr/>
          <p:nvPr/>
        </p:nvSpPr>
        <p:spPr>
          <a:xfrm>
            <a:off x="9710928" y="5724144"/>
            <a:ext cx="3986784" cy="886968"/>
          </a:xfrm>
          <a:prstGeom prst="rect">
            <a:avLst/>
          </a:prstGeom>
          <a:noFill/>
          <a:ln/>
        </p:spPr>
        <p:txBody>
          <a:bodyPr wrap="square" lIns="0" tIns="0" rIns="0" bIns="0" rtlCol="0" anchor="ctr"/>
          <a:lstStyle/>
          <a:p>
            <a:pPr marL="0" indent="0" algn="l">
              <a:lnSpc>
                <a:spcPts val="2320"/>
              </a:lnSpc>
              <a:buNone/>
            </a:pPr>
            <a:r>
              <a:rPr lang="en-US" sz="1850" dirty="0">
                <a:solidFill>
                  <a:srgbClr val="000000"/>
                </a:solidFill>
                <a:latin typeface="Roboto-Roboto-Bold" pitchFamily="34" charset="0"/>
                <a:ea typeface="Roboto-Roboto-Bold" pitchFamily="34" charset="-122"/>
                <a:cs typeface="Roboto-Roboto-Bold" pitchFamily="34" charset="-120"/>
              </a:rPr>
              <a:t>Continuous user </a:t>
            </a:r>
            <a:r>
              <a:rPr lang="en-US" sz="1850" dirty="0" smtClean="0">
                <a:solidFill>
                  <a:srgbClr val="000000"/>
                </a:solidFill>
                <a:latin typeface="Roboto-Roboto-Bold" pitchFamily="34" charset="0"/>
                <a:ea typeface="Roboto-Roboto-Bold" pitchFamily="34" charset="-122"/>
                <a:cs typeface="Roboto-Roboto-Bold" pitchFamily="34" charset="-120"/>
              </a:rPr>
              <a:t>recommendation </a:t>
            </a:r>
            <a:r>
              <a:rPr lang="en-US" sz="1850" dirty="0">
                <a:solidFill>
                  <a:srgbClr val="000000"/>
                </a:solidFill>
                <a:latin typeface="Roboto-Roboto-Bold" pitchFamily="34" charset="0"/>
                <a:ea typeface="Roboto-Roboto-Bold" pitchFamily="34" charset="-122"/>
                <a:cs typeface="Roboto-Roboto-Bold" pitchFamily="34" charset="-120"/>
              </a:rPr>
              <a:t>refines meal recommendations for better personalization.</a:t>
            </a:r>
            <a:endParaRPr lang="en-US" sz="1850" dirty="0"/>
          </a:p>
        </p:txBody>
      </p:sp>
      <p:sp>
        <p:nvSpPr>
          <p:cNvPr id="7" name="Text 1"/>
          <p:cNvSpPr/>
          <p:nvPr/>
        </p:nvSpPr>
        <p:spPr>
          <a:xfrm>
            <a:off x="950976" y="3858768"/>
            <a:ext cx="3511296" cy="374904"/>
          </a:xfrm>
          <a:prstGeom prst="rect">
            <a:avLst/>
          </a:prstGeom>
          <a:noFill/>
          <a:ln/>
        </p:spPr>
        <p:txBody>
          <a:bodyPr wrap="none" lIns="0" tIns="0" rIns="0" bIns="0" rtlCol="0" anchor="ctr"/>
          <a:lstStyle/>
          <a:p>
            <a:pPr marL="0" indent="0" algn="r">
              <a:lnSpc>
                <a:spcPts val="2900"/>
              </a:lnSpc>
              <a:buNone/>
            </a:pPr>
            <a:r>
              <a:rPr lang="en-US" sz="2320" dirty="0" smtClean="0">
                <a:solidFill>
                  <a:srgbClr val="28538A"/>
                </a:solidFill>
                <a:latin typeface="Roboto-Roboto-Black" pitchFamily="34" charset="0"/>
                <a:ea typeface="Roboto-Roboto-Black" pitchFamily="34" charset="-122"/>
                <a:cs typeface="Roboto-Roboto-Black" pitchFamily="34" charset="-120"/>
              </a:rPr>
              <a:t>Food dataset </a:t>
            </a:r>
            <a:endParaRPr lang="en-US" sz="2320" dirty="0"/>
          </a:p>
        </p:txBody>
      </p:sp>
      <p:sp>
        <p:nvSpPr>
          <p:cNvPr id="8" name="Text 2"/>
          <p:cNvSpPr/>
          <p:nvPr/>
        </p:nvSpPr>
        <p:spPr>
          <a:xfrm>
            <a:off x="832104" y="134416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28538A"/>
                </a:solidFill>
                <a:latin typeface="Roboto-Roboto-Black" pitchFamily="34" charset="0"/>
                <a:ea typeface="Roboto-Roboto-Black" pitchFamily="34" charset="-122"/>
                <a:cs typeface="Roboto-Roboto-Black" pitchFamily="34" charset="-120"/>
              </a:rPr>
              <a:t>Data Analysis and Processing</a:t>
            </a:r>
            <a:endParaRPr lang="en-US" sz="4640" dirty="0"/>
          </a:p>
        </p:txBody>
      </p:sp>
      <p:sp>
        <p:nvSpPr>
          <p:cNvPr id="9" name="Text 3"/>
          <p:cNvSpPr/>
          <p:nvPr/>
        </p:nvSpPr>
        <p:spPr>
          <a:xfrm>
            <a:off x="9710928" y="2642616"/>
            <a:ext cx="3986784" cy="374904"/>
          </a:xfrm>
          <a:prstGeom prst="rect">
            <a:avLst/>
          </a:prstGeom>
          <a:noFill/>
          <a:ln/>
        </p:spPr>
        <p:txBody>
          <a:bodyPr wrap="none" lIns="0" tIns="0" rIns="0" bIns="0" rtlCol="0" anchor="ctr"/>
          <a:lstStyle/>
          <a:p>
            <a:pPr marL="0" indent="0" algn="l">
              <a:lnSpc>
                <a:spcPts val="2900"/>
              </a:lnSpc>
              <a:buNone/>
            </a:pPr>
            <a:r>
              <a:rPr lang="en-US" sz="2320" dirty="0" smtClean="0">
                <a:solidFill>
                  <a:srgbClr val="28538A"/>
                </a:solidFill>
                <a:latin typeface="Roboto-Roboto-Black" pitchFamily="34" charset="0"/>
                <a:ea typeface="Roboto-Roboto-Black" pitchFamily="34" charset="-122"/>
                <a:cs typeface="Roboto-Roboto-Black" pitchFamily="34" charset="-120"/>
              </a:rPr>
              <a:t>ML Algorithm </a:t>
            </a:r>
            <a:r>
              <a:rPr lang="en-US" sz="2320" dirty="0">
                <a:solidFill>
                  <a:srgbClr val="28538A"/>
                </a:solidFill>
                <a:latin typeface="Roboto-Roboto-Black" pitchFamily="34" charset="0"/>
                <a:ea typeface="Roboto-Roboto-Black" pitchFamily="34" charset="-122"/>
                <a:cs typeface="Roboto-Roboto-Black" pitchFamily="34" charset="-120"/>
              </a:rPr>
              <a:t>Development</a:t>
            </a:r>
            <a:endParaRPr lang="en-US" sz="2320" dirty="0"/>
          </a:p>
        </p:txBody>
      </p:sp>
      <p:sp>
        <p:nvSpPr>
          <p:cNvPr id="10" name="Text 4"/>
          <p:cNvSpPr/>
          <p:nvPr/>
        </p:nvSpPr>
        <p:spPr>
          <a:xfrm>
            <a:off x="950976" y="4498848"/>
            <a:ext cx="3511296" cy="886968"/>
          </a:xfrm>
          <a:prstGeom prst="rect">
            <a:avLst/>
          </a:prstGeom>
          <a:noFill/>
          <a:ln/>
        </p:spPr>
        <p:txBody>
          <a:bodyPr wrap="square" lIns="0" tIns="0" rIns="0" bIns="0" rtlCol="0" anchor="ctr"/>
          <a:lstStyle/>
          <a:p>
            <a:pPr marL="0" indent="0" algn="r">
              <a:lnSpc>
                <a:spcPts val="2320"/>
              </a:lnSpc>
              <a:buNone/>
            </a:pPr>
            <a:r>
              <a:rPr lang="en-US" sz="1850" dirty="0">
                <a:solidFill>
                  <a:srgbClr val="000000"/>
                </a:solidFill>
                <a:latin typeface="Roboto-Roboto-Bold" pitchFamily="34" charset="0"/>
                <a:ea typeface="Roboto-Roboto-Bold" pitchFamily="34" charset="-122"/>
                <a:cs typeface="Roboto-Roboto-Bold" pitchFamily="34" charset="-120"/>
              </a:rPr>
              <a:t>Accesses a comprehensive database of food items for accurate meal planning.</a:t>
            </a:r>
            <a:endParaRPr lang="en-US" sz="1850" dirty="0"/>
          </a:p>
        </p:txBody>
      </p:sp>
      <p:sp>
        <p:nvSpPr>
          <p:cNvPr id="11" name="Text 5"/>
          <p:cNvSpPr/>
          <p:nvPr/>
        </p:nvSpPr>
        <p:spPr>
          <a:xfrm>
            <a:off x="9710928" y="3273552"/>
            <a:ext cx="3986784" cy="886968"/>
          </a:xfrm>
          <a:prstGeom prst="rect">
            <a:avLst/>
          </a:prstGeom>
          <a:noFill/>
          <a:ln/>
        </p:spPr>
        <p:txBody>
          <a:bodyPr wrap="square" lIns="0" tIns="0" rIns="0" bIns="0" rtlCol="0" anchor="ctr"/>
          <a:lstStyle/>
          <a:p>
            <a:pPr marL="0" indent="0" algn="l">
              <a:lnSpc>
                <a:spcPts val="2320"/>
              </a:lnSpc>
              <a:buNone/>
            </a:pPr>
            <a:r>
              <a:rPr lang="en-US" sz="1850" dirty="0">
                <a:solidFill>
                  <a:srgbClr val="000000"/>
                </a:solidFill>
                <a:latin typeface="Roboto-Roboto-Bold" pitchFamily="34" charset="0"/>
                <a:ea typeface="Roboto-Roboto-Bold" pitchFamily="34" charset="-122"/>
                <a:cs typeface="Roboto-Roboto-Bold" pitchFamily="34" charset="-120"/>
              </a:rPr>
              <a:t>Advanced algorithms </a:t>
            </a:r>
            <a:r>
              <a:rPr lang="en-US" sz="1850" dirty="0" smtClean="0">
                <a:solidFill>
                  <a:srgbClr val="000000"/>
                </a:solidFill>
                <a:latin typeface="Roboto-Roboto-Bold" pitchFamily="34" charset="0"/>
                <a:ea typeface="Roboto-Roboto-Bold" pitchFamily="34" charset="-122"/>
                <a:cs typeface="Roboto-Roboto-Bold" pitchFamily="34" charset="-120"/>
              </a:rPr>
              <a:t>like Decision tree, k means clustering </a:t>
            </a:r>
            <a:r>
              <a:rPr lang="en-US" sz="1850" dirty="0" smtClean="0">
                <a:solidFill>
                  <a:srgbClr val="000000"/>
                </a:solidFill>
                <a:latin typeface="Roboto-Roboto-Bold" pitchFamily="34" charset="0"/>
                <a:ea typeface="Roboto-Roboto-Bold" pitchFamily="34" charset="-122"/>
                <a:cs typeface="Roboto-Roboto-Bold" pitchFamily="34" charset="-120"/>
              </a:rPr>
              <a:t>generate </a:t>
            </a:r>
            <a:r>
              <a:rPr lang="en-US" sz="1850" dirty="0">
                <a:solidFill>
                  <a:srgbClr val="000000"/>
                </a:solidFill>
                <a:latin typeface="Roboto-Roboto-Bold" pitchFamily="34" charset="0"/>
                <a:ea typeface="Roboto-Roboto-Bold" pitchFamily="34" charset="-122"/>
                <a:cs typeface="Roboto-Roboto-Bold" pitchFamily="34" charset="-120"/>
              </a:rPr>
              <a:t>optimal meal plans based on user inputs and dietary guidelines.</a:t>
            </a:r>
            <a:endParaRPr lang="en-US" sz="1850" dirty="0"/>
          </a:p>
        </p:txBody>
      </p:sp>
      <p:sp>
        <p:nvSpPr>
          <p:cNvPr id="12" name="Text 6"/>
          <p:cNvSpPr/>
          <p:nvPr/>
        </p:nvSpPr>
        <p:spPr>
          <a:xfrm>
            <a:off x="9710928" y="5084064"/>
            <a:ext cx="3986784" cy="374904"/>
          </a:xfrm>
          <a:prstGeom prst="rect">
            <a:avLst/>
          </a:prstGeom>
          <a:noFill/>
          <a:ln/>
        </p:spPr>
        <p:txBody>
          <a:bodyPr wrap="none" lIns="0" tIns="0" rIns="0" bIns="0" rtlCol="0" anchor="ctr"/>
          <a:lstStyle/>
          <a:p>
            <a:pPr marL="0" indent="0" algn="l">
              <a:lnSpc>
                <a:spcPts val="2900"/>
              </a:lnSpc>
              <a:buNone/>
            </a:pPr>
            <a:r>
              <a:rPr lang="en-US" sz="2320" dirty="0" smtClean="0">
                <a:solidFill>
                  <a:srgbClr val="28538A"/>
                </a:solidFill>
                <a:latin typeface="Roboto-Roboto-Black" pitchFamily="34" charset="0"/>
                <a:ea typeface="Roboto-Roboto-Black" pitchFamily="34" charset="-122"/>
                <a:cs typeface="Roboto-Roboto-Black" pitchFamily="34" charset="-120"/>
              </a:rPr>
              <a:t>Food recommendation </a:t>
            </a:r>
            <a:endParaRPr lang="en-US" sz="2320" dirty="0"/>
          </a:p>
        </p:txBody>
      </p:sp>
      <p:sp>
        <p:nvSpPr>
          <p:cNvPr id="13" name="Text 7"/>
          <p:cNvSpPr/>
          <p:nvPr/>
        </p:nvSpPr>
        <p:spPr>
          <a:xfrm>
            <a:off x="7818120" y="5458968"/>
            <a:ext cx="173736" cy="347472"/>
          </a:xfrm>
          <a:prstGeom prst="rect">
            <a:avLst/>
          </a:prstGeom>
          <a:noFill/>
          <a:ln/>
        </p:spPr>
        <p:txBody>
          <a:bodyPr wrap="none" lIns="0" tIns="0" rIns="0" bIns="0" rtlCol="0" anchor="ctr"/>
          <a:lstStyle/>
          <a:p>
            <a:pPr marL="0" indent="0" algn="l">
              <a:lnSpc>
                <a:spcPts val="2780"/>
              </a:lnSpc>
              <a:buNone/>
            </a:pPr>
            <a:r>
              <a:rPr lang="en-US" sz="2320" dirty="0">
                <a:solidFill>
                  <a:srgbClr val="474747"/>
                </a:solidFill>
                <a:latin typeface="Roboto-Roboto-Bold" pitchFamily="34" charset="0"/>
                <a:ea typeface="Roboto-Roboto-Bold" pitchFamily="34" charset="-122"/>
                <a:cs typeface="Roboto-Roboto-Bold" pitchFamily="34" charset="-120"/>
              </a:rPr>
              <a:t>3</a:t>
            </a:r>
            <a:endParaRPr lang="en-US" sz="2320" dirty="0"/>
          </a:p>
        </p:txBody>
      </p:sp>
      <p:sp>
        <p:nvSpPr>
          <p:cNvPr id="14" name="Text 8"/>
          <p:cNvSpPr/>
          <p:nvPr/>
        </p:nvSpPr>
        <p:spPr>
          <a:xfrm>
            <a:off x="7818120" y="3438144"/>
            <a:ext cx="173736" cy="347472"/>
          </a:xfrm>
          <a:prstGeom prst="rect">
            <a:avLst/>
          </a:prstGeom>
          <a:noFill/>
          <a:ln/>
        </p:spPr>
        <p:txBody>
          <a:bodyPr wrap="none" lIns="0" tIns="0" rIns="0" bIns="0" rtlCol="0" anchor="ctr"/>
          <a:lstStyle/>
          <a:p>
            <a:pPr marL="0" indent="0" algn="l">
              <a:lnSpc>
                <a:spcPts val="2780"/>
              </a:lnSpc>
              <a:buNone/>
            </a:pPr>
            <a:r>
              <a:rPr lang="en-US" sz="2320" dirty="0">
                <a:solidFill>
                  <a:srgbClr val="3B3B3B"/>
                </a:solidFill>
                <a:latin typeface="Roboto-Roboto-Bold" pitchFamily="34" charset="0"/>
                <a:ea typeface="Roboto-Roboto-Bold" pitchFamily="34" charset="-122"/>
                <a:cs typeface="Roboto-Roboto-Bold" pitchFamily="34" charset="-120"/>
              </a:rPr>
              <a:t>2</a:t>
            </a:r>
            <a:endParaRPr lang="en-US" sz="2320" dirty="0"/>
          </a:p>
        </p:txBody>
      </p:sp>
      <p:sp>
        <p:nvSpPr>
          <p:cNvPr id="15" name="Text 9"/>
          <p:cNvSpPr/>
          <p:nvPr/>
        </p:nvSpPr>
        <p:spPr>
          <a:xfrm>
            <a:off x="6062472" y="4453128"/>
            <a:ext cx="173736" cy="347472"/>
          </a:xfrm>
          <a:prstGeom prst="rect">
            <a:avLst/>
          </a:prstGeom>
          <a:noFill/>
          <a:ln/>
        </p:spPr>
        <p:txBody>
          <a:bodyPr wrap="none" lIns="0" tIns="0" rIns="0" bIns="0" rtlCol="0" anchor="ctr"/>
          <a:lstStyle/>
          <a:p>
            <a:pPr marL="0" indent="0" algn="l">
              <a:lnSpc>
                <a:spcPts val="2780"/>
              </a:lnSpc>
              <a:buNone/>
            </a:pPr>
            <a:r>
              <a:rPr lang="en-US" sz="2320" dirty="0">
                <a:solidFill>
                  <a:srgbClr val="242424"/>
                </a:solidFill>
                <a:latin typeface="Roboto-Roboto-Bold" pitchFamily="34" charset="0"/>
                <a:ea typeface="Roboto-Roboto-Bold" pitchFamily="34" charset="-122"/>
                <a:cs typeface="Roboto-Roboto-Bold" pitchFamily="34" charset="-120"/>
              </a:rPr>
              <a:t>1</a:t>
            </a:r>
            <a:endParaRPr lang="en-US" sz="232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815584" y="2103120"/>
            <a:ext cx="2468880" cy="4773168"/>
          </a:xfrm>
          <a:prstGeom prst="rect">
            <a:avLst/>
          </a:prstGeom>
        </p:spPr>
      </p:pic>
      <p:pic>
        <p:nvPicPr>
          <p:cNvPr id="5" name="Image 3" descr="preencoded.png"/>
          <p:cNvPicPr>
            <a:picLocks noChangeAspect="1"/>
          </p:cNvPicPr>
          <p:nvPr/>
        </p:nvPicPr>
        <p:blipFill>
          <a:blip r:embed="rId6"/>
          <a:stretch>
            <a:fillRect/>
          </a:stretch>
        </p:blipFill>
        <p:spPr>
          <a:xfrm>
            <a:off x="11301984" y="2103120"/>
            <a:ext cx="2468880" cy="4773168"/>
          </a:xfrm>
          <a:prstGeom prst="rect">
            <a:avLst/>
          </a:prstGeom>
        </p:spPr>
      </p:pic>
      <p:pic>
        <p:nvPicPr>
          <p:cNvPr id="6" name="Image 4" descr="preencoded.png"/>
          <p:cNvPicPr>
            <a:picLocks noChangeAspect="1"/>
          </p:cNvPicPr>
          <p:nvPr/>
        </p:nvPicPr>
        <p:blipFill>
          <a:blip r:embed="rId7"/>
          <a:stretch>
            <a:fillRect/>
          </a:stretch>
        </p:blipFill>
        <p:spPr>
          <a:xfrm>
            <a:off x="8558784" y="2103120"/>
            <a:ext cx="2468880" cy="4773168"/>
          </a:xfrm>
          <a:prstGeom prst="rect">
            <a:avLst/>
          </a:prstGeom>
        </p:spPr>
      </p:pic>
      <p:sp>
        <p:nvSpPr>
          <p:cNvPr id="7" name="Text 0"/>
          <p:cNvSpPr/>
          <p:nvPr/>
        </p:nvSpPr>
        <p:spPr>
          <a:xfrm>
            <a:off x="6071616" y="3493008"/>
            <a:ext cx="1984248" cy="3246120"/>
          </a:xfrm>
          <a:prstGeom prst="rect">
            <a:avLst/>
          </a:prstGeom>
          <a:noFill/>
          <a:ln/>
        </p:spPr>
        <p:txBody>
          <a:bodyPr wrap="square" lIns="0" tIns="0" rIns="0" bIns="0" rtlCol="0" anchor="ctr"/>
          <a:lstStyle/>
          <a:p>
            <a:pPr marL="0" indent="0" algn="ctr">
              <a:lnSpc>
                <a:spcPts val="2320"/>
              </a:lnSpc>
              <a:buNone/>
            </a:pPr>
            <a:r>
              <a:rPr lang="en-US" sz="1850" dirty="0">
                <a:solidFill>
                  <a:srgbClr val="000000"/>
                </a:solidFill>
                <a:latin typeface="Roboto-Roboto-Bold" pitchFamily="34" charset="0"/>
                <a:ea typeface="Roboto-Roboto-Bold" pitchFamily="34" charset="-122"/>
                <a:cs typeface="Roboto-Roboto-Bold" pitchFamily="34" charset="-120"/>
              </a:rPr>
              <a:t>Recommendations focus on creating meals that strike a balance between carbohydrates, proteins, and fats while ensuring adequate vitamins and minerals intake.</a:t>
            </a:r>
            <a:endParaRPr lang="en-US" sz="1850" dirty="0"/>
          </a:p>
        </p:txBody>
      </p:sp>
      <p:sp>
        <p:nvSpPr>
          <p:cNvPr id="8" name="Text 1"/>
          <p:cNvSpPr/>
          <p:nvPr/>
        </p:nvSpPr>
        <p:spPr>
          <a:xfrm>
            <a:off x="6071616" y="2240280"/>
            <a:ext cx="1984248" cy="1106424"/>
          </a:xfrm>
          <a:prstGeom prst="rect">
            <a:avLst/>
          </a:prstGeom>
          <a:noFill/>
          <a:ln/>
        </p:spPr>
        <p:txBody>
          <a:bodyPr wrap="square" lIns="0" tIns="0" rIns="0" bIns="0" rtlCol="0" anchor="ctr"/>
          <a:lstStyle/>
          <a:p>
            <a:pPr algn="ctr">
              <a:lnSpc>
                <a:spcPts val="2900"/>
              </a:lnSpc>
            </a:pPr>
            <a:r>
              <a:rPr lang="en-US" sz="2400" b="1" dirty="0"/>
              <a:t>Health-aware recommendations</a:t>
            </a:r>
            <a:endParaRPr lang="en-US" sz="2320" b="1" dirty="0"/>
          </a:p>
        </p:txBody>
      </p:sp>
      <p:sp>
        <p:nvSpPr>
          <p:cNvPr id="9" name="Text 2"/>
          <p:cNvSpPr/>
          <p:nvPr/>
        </p:nvSpPr>
        <p:spPr>
          <a:xfrm>
            <a:off x="8814816" y="2240280"/>
            <a:ext cx="1984248" cy="740664"/>
          </a:xfrm>
          <a:prstGeom prst="rect">
            <a:avLst/>
          </a:prstGeom>
          <a:noFill/>
          <a:ln/>
        </p:spPr>
        <p:txBody>
          <a:bodyPr wrap="square" lIns="0" tIns="0" rIns="0" bIns="0" rtlCol="0" anchor="ctr"/>
          <a:lstStyle/>
          <a:p>
            <a:pPr algn="ctr">
              <a:lnSpc>
                <a:spcPts val="2900"/>
              </a:lnSpc>
            </a:pPr>
            <a:r>
              <a:rPr lang="en-US" sz="2400" b="1" dirty="0"/>
              <a:t>ML-powered personalization</a:t>
            </a:r>
            <a:endParaRPr lang="en-US" sz="2320" b="1" dirty="0"/>
          </a:p>
        </p:txBody>
      </p:sp>
      <p:sp>
        <p:nvSpPr>
          <p:cNvPr id="10" name="Text 3"/>
          <p:cNvSpPr/>
          <p:nvPr/>
        </p:nvSpPr>
        <p:spPr>
          <a:xfrm>
            <a:off x="11567160" y="2240280"/>
            <a:ext cx="1984248" cy="1106424"/>
          </a:xfrm>
          <a:prstGeom prst="rect">
            <a:avLst/>
          </a:prstGeom>
          <a:noFill/>
          <a:ln/>
        </p:spPr>
        <p:txBody>
          <a:bodyPr wrap="square" lIns="0" tIns="0" rIns="0" bIns="0" rtlCol="0" anchor="ctr"/>
          <a:lstStyle/>
          <a:p>
            <a:pPr algn="ctr">
              <a:lnSpc>
                <a:spcPts val="2900"/>
              </a:lnSpc>
            </a:pPr>
            <a:r>
              <a:rPr lang="en-US" sz="2400" dirty="0"/>
              <a:t> </a:t>
            </a:r>
            <a:r>
              <a:rPr lang="en-US" sz="2400" b="1" dirty="0"/>
              <a:t>Easy-to-use web interface</a:t>
            </a:r>
            <a:endParaRPr lang="en-US" sz="2320" b="1" dirty="0"/>
          </a:p>
        </p:txBody>
      </p:sp>
      <p:sp>
        <p:nvSpPr>
          <p:cNvPr id="11" name="Text 4"/>
          <p:cNvSpPr/>
          <p:nvPr/>
        </p:nvSpPr>
        <p:spPr>
          <a:xfrm>
            <a:off x="8814816" y="3118104"/>
            <a:ext cx="1984248" cy="2660904"/>
          </a:xfrm>
          <a:prstGeom prst="rect">
            <a:avLst/>
          </a:prstGeom>
          <a:noFill/>
          <a:ln/>
        </p:spPr>
        <p:txBody>
          <a:bodyPr wrap="square" lIns="0" tIns="0" rIns="0" bIns="0" rtlCol="0" anchor="ctr"/>
          <a:lstStyle/>
          <a:p>
            <a:pPr marL="0" indent="0" algn="ctr">
              <a:lnSpc>
                <a:spcPts val="2320"/>
              </a:lnSpc>
              <a:buNone/>
            </a:pPr>
            <a:r>
              <a:rPr lang="en-US" sz="1850" dirty="0">
                <a:solidFill>
                  <a:srgbClr val="000000"/>
                </a:solidFill>
                <a:latin typeface="Roboto-Roboto-Bold" pitchFamily="34" charset="0"/>
                <a:ea typeface="Roboto-Roboto-Bold" pitchFamily="34" charset="-122"/>
                <a:cs typeface="Roboto-Roboto-Bold" pitchFamily="34" charset="-120"/>
              </a:rPr>
              <a:t>The system emphasizes portion sizes tailored to individual caloric needs, promoting healthy eating without deprivation.</a:t>
            </a:r>
            <a:endParaRPr lang="en-US" sz="1850" dirty="0"/>
          </a:p>
        </p:txBody>
      </p:sp>
      <p:sp>
        <p:nvSpPr>
          <p:cNvPr id="12" name="Text 5"/>
          <p:cNvSpPr/>
          <p:nvPr/>
        </p:nvSpPr>
        <p:spPr>
          <a:xfrm>
            <a:off x="5806440" y="1088136"/>
            <a:ext cx="8010144" cy="740664"/>
          </a:xfrm>
          <a:prstGeom prst="rect">
            <a:avLst/>
          </a:prstGeom>
          <a:noFill/>
          <a:ln/>
        </p:spPr>
        <p:txBody>
          <a:bodyPr wrap="none" lIns="0" tIns="0" rIns="0" bIns="0" rtlCol="0" anchor="ctr"/>
          <a:lstStyle/>
          <a:p>
            <a:pPr marL="0" indent="0" algn="l">
              <a:lnSpc>
                <a:spcPts val="5800"/>
              </a:lnSpc>
              <a:buNone/>
            </a:pPr>
            <a:r>
              <a:rPr lang="en-US" sz="4640" dirty="0" smtClean="0">
                <a:solidFill>
                  <a:srgbClr val="28538A"/>
                </a:solidFill>
                <a:latin typeface="Roboto-Roboto-Black" pitchFamily="34" charset="0"/>
                <a:ea typeface="Roboto-Roboto-Black" pitchFamily="34" charset="-122"/>
              </a:rPr>
              <a:t>Key Features</a:t>
            </a:r>
            <a:endParaRPr lang="en-US" sz="4640" dirty="0"/>
          </a:p>
        </p:txBody>
      </p:sp>
      <p:sp>
        <p:nvSpPr>
          <p:cNvPr id="13" name="Text 6"/>
          <p:cNvSpPr/>
          <p:nvPr/>
        </p:nvSpPr>
        <p:spPr>
          <a:xfrm>
            <a:off x="11567160" y="3493008"/>
            <a:ext cx="1984248" cy="2660904"/>
          </a:xfrm>
          <a:prstGeom prst="rect">
            <a:avLst/>
          </a:prstGeom>
          <a:noFill/>
          <a:ln/>
        </p:spPr>
        <p:txBody>
          <a:bodyPr wrap="square" lIns="0" tIns="0" rIns="0" bIns="0" rtlCol="0" anchor="ctr"/>
          <a:lstStyle/>
          <a:p>
            <a:pPr marL="0" indent="0" algn="ctr">
              <a:lnSpc>
                <a:spcPts val="2320"/>
              </a:lnSpc>
              <a:buNone/>
            </a:pPr>
            <a:r>
              <a:rPr lang="en-US" sz="1850" dirty="0">
                <a:solidFill>
                  <a:srgbClr val="000000"/>
                </a:solidFill>
                <a:latin typeface="Roboto-Roboto-Bold" pitchFamily="34" charset="0"/>
                <a:ea typeface="Roboto-Roboto-Bold" pitchFamily="34" charset="-122"/>
                <a:cs typeface="Roboto-Roboto-Bold" pitchFamily="34" charset="-120"/>
              </a:rPr>
              <a:t>Encouraging users to try diverse recipes and seasonal produce enhances motivation and adherence to the meal plan.</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35000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350008"/>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350008"/>
            <a:ext cx="4544568" cy="4544568"/>
          </a:xfrm>
          <a:prstGeom prst="rect">
            <a:avLst/>
          </a:prstGeom>
        </p:spPr>
      </p:pic>
      <p:sp>
        <p:nvSpPr>
          <p:cNvPr id="6" name="Text 0"/>
          <p:cNvSpPr/>
          <p:nvPr/>
        </p:nvSpPr>
        <p:spPr>
          <a:xfrm>
            <a:off x="9710928" y="5230368"/>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28538A"/>
                </a:solidFill>
                <a:latin typeface="Roboto-Roboto-Black" pitchFamily="34" charset="0"/>
                <a:ea typeface="Roboto-Roboto-Black" pitchFamily="34" charset="-122"/>
                <a:cs typeface="Roboto-Roboto-Black" pitchFamily="34" charset="-120"/>
              </a:rPr>
              <a:t>Progress Tracking</a:t>
            </a:r>
            <a:endParaRPr lang="en-US" sz="2320" dirty="0"/>
          </a:p>
        </p:txBody>
      </p:sp>
      <p:sp>
        <p:nvSpPr>
          <p:cNvPr id="7" name="Text 1"/>
          <p:cNvSpPr/>
          <p:nvPr/>
        </p:nvSpPr>
        <p:spPr>
          <a:xfrm>
            <a:off x="9710928" y="5870448"/>
            <a:ext cx="3986784" cy="594360"/>
          </a:xfrm>
          <a:prstGeom prst="rect">
            <a:avLst/>
          </a:prstGeom>
          <a:noFill/>
          <a:ln/>
        </p:spPr>
        <p:txBody>
          <a:bodyPr wrap="square" lIns="0" tIns="0" rIns="0" bIns="0" rtlCol="0" anchor="ctr"/>
          <a:lstStyle/>
          <a:p>
            <a:pPr marL="0" indent="0" algn="l">
              <a:lnSpc>
                <a:spcPts val="2320"/>
              </a:lnSpc>
              <a:buNone/>
            </a:pPr>
            <a:r>
              <a:rPr lang="en-US" sz="1850" dirty="0">
                <a:solidFill>
                  <a:srgbClr val="000000"/>
                </a:solidFill>
                <a:latin typeface="Roboto-Roboto-Bold" pitchFamily="34" charset="0"/>
                <a:ea typeface="Roboto-Roboto-Bold" pitchFamily="34" charset="-122"/>
                <a:cs typeface="Roboto-Roboto-Bold" pitchFamily="34" charset="-120"/>
              </a:rPr>
              <a:t>Users can monitor dietary habits and health progress.</a:t>
            </a:r>
            <a:endParaRPr lang="en-US" sz="1850" dirty="0"/>
          </a:p>
        </p:txBody>
      </p:sp>
      <p:sp>
        <p:nvSpPr>
          <p:cNvPr id="8" name="Text 2"/>
          <p:cNvSpPr/>
          <p:nvPr/>
        </p:nvSpPr>
        <p:spPr>
          <a:xfrm>
            <a:off x="9710928" y="2788920"/>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28538A"/>
                </a:solidFill>
                <a:latin typeface="Roboto-Roboto-Black" pitchFamily="34" charset="0"/>
                <a:ea typeface="Roboto-Roboto-Black" pitchFamily="34" charset="-122"/>
                <a:cs typeface="Roboto-Roboto-Black" pitchFamily="34" charset="-120"/>
              </a:rPr>
              <a:t>Interactive Features</a:t>
            </a:r>
            <a:endParaRPr lang="en-US" sz="2320" dirty="0"/>
          </a:p>
        </p:txBody>
      </p:sp>
      <p:sp>
        <p:nvSpPr>
          <p:cNvPr id="9" name="Text 3"/>
          <p:cNvSpPr/>
          <p:nvPr/>
        </p:nvSpPr>
        <p:spPr>
          <a:xfrm>
            <a:off x="950976" y="4645152"/>
            <a:ext cx="3511296" cy="594360"/>
          </a:xfrm>
          <a:prstGeom prst="rect">
            <a:avLst/>
          </a:prstGeom>
          <a:noFill/>
          <a:ln/>
        </p:spPr>
        <p:txBody>
          <a:bodyPr wrap="square" lIns="0" tIns="0" rIns="0" bIns="0" rtlCol="0" anchor="ctr"/>
          <a:lstStyle/>
          <a:p>
            <a:pPr marL="0" indent="0" algn="r">
              <a:lnSpc>
                <a:spcPts val="2320"/>
              </a:lnSpc>
              <a:buNone/>
            </a:pPr>
            <a:r>
              <a:rPr lang="en-US" sz="1850" dirty="0">
                <a:solidFill>
                  <a:srgbClr val="000000"/>
                </a:solidFill>
                <a:latin typeface="Roboto-Roboto-Bold" pitchFamily="34" charset="0"/>
                <a:ea typeface="Roboto-Roboto-Bold" pitchFamily="34" charset="-122"/>
                <a:cs typeface="Roboto-Roboto-Bold" pitchFamily="34" charset="-120"/>
              </a:rPr>
              <a:t>An intuitive interface ensures easy navigation.</a:t>
            </a:r>
            <a:endParaRPr lang="en-US" sz="1850" dirty="0"/>
          </a:p>
        </p:txBody>
      </p:sp>
      <p:sp>
        <p:nvSpPr>
          <p:cNvPr id="10" name="Text 4"/>
          <p:cNvSpPr/>
          <p:nvPr/>
        </p:nvSpPr>
        <p:spPr>
          <a:xfrm>
            <a:off x="832104" y="134416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28538A"/>
                </a:solidFill>
                <a:latin typeface="Roboto-Roboto-Black" pitchFamily="34" charset="0"/>
                <a:ea typeface="Roboto-Roboto-Black" pitchFamily="34" charset="-122"/>
                <a:cs typeface="Roboto-Roboto-Black" pitchFamily="34" charset="-120"/>
              </a:rPr>
              <a:t>User Engagement and Interface</a:t>
            </a:r>
            <a:endParaRPr lang="en-US" sz="4640" dirty="0"/>
          </a:p>
        </p:txBody>
      </p:sp>
      <p:sp>
        <p:nvSpPr>
          <p:cNvPr id="11" name="Text 5"/>
          <p:cNvSpPr/>
          <p:nvPr/>
        </p:nvSpPr>
        <p:spPr>
          <a:xfrm>
            <a:off x="950976" y="4014216"/>
            <a:ext cx="3511296" cy="374904"/>
          </a:xfrm>
          <a:prstGeom prst="rect">
            <a:avLst/>
          </a:prstGeom>
          <a:noFill/>
          <a:ln/>
        </p:spPr>
        <p:txBody>
          <a:bodyPr wrap="none" lIns="0" tIns="0" rIns="0" bIns="0" rtlCol="0" anchor="ctr"/>
          <a:lstStyle/>
          <a:p>
            <a:pPr marL="0" indent="0" algn="r">
              <a:lnSpc>
                <a:spcPts val="2900"/>
              </a:lnSpc>
              <a:buNone/>
            </a:pPr>
            <a:r>
              <a:rPr lang="en-US" sz="2320" dirty="0">
                <a:solidFill>
                  <a:srgbClr val="28538A"/>
                </a:solidFill>
                <a:latin typeface="Roboto-Roboto-Black" pitchFamily="34" charset="0"/>
                <a:ea typeface="Roboto-Roboto-Black" pitchFamily="34" charset="-122"/>
                <a:cs typeface="Roboto-Roboto-Black" pitchFamily="34" charset="-120"/>
              </a:rPr>
              <a:t>User-Friendly Design</a:t>
            </a:r>
            <a:endParaRPr lang="en-US" sz="2320" dirty="0"/>
          </a:p>
        </p:txBody>
      </p:sp>
      <p:sp>
        <p:nvSpPr>
          <p:cNvPr id="12" name="Text 6"/>
          <p:cNvSpPr/>
          <p:nvPr/>
        </p:nvSpPr>
        <p:spPr>
          <a:xfrm>
            <a:off x="9710928" y="3419856"/>
            <a:ext cx="3986784" cy="594360"/>
          </a:xfrm>
          <a:prstGeom prst="rect">
            <a:avLst/>
          </a:prstGeom>
          <a:noFill/>
          <a:ln/>
        </p:spPr>
        <p:txBody>
          <a:bodyPr wrap="square" lIns="0" tIns="0" rIns="0" bIns="0" rtlCol="0" anchor="ctr"/>
          <a:lstStyle/>
          <a:p>
            <a:pPr marL="0" indent="0" algn="l">
              <a:lnSpc>
                <a:spcPts val="2320"/>
              </a:lnSpc>
              <a:buNone/>
            </a:pPr>
            <a:r>
              <a:rPr lang="en-US" sz="1850" dirty="0">
                <a:solidFill>
                  <a:srgbClr val="000000"/>
                </a:solidFill>
                <a:latin typeface="Roboto-Roboto-Bold" pitchFamily="34" charset="0"/>
                <a:ea typeface="Roboto-Roboto-Bold" pitchFamily="34" charset="-122"/>
                <a:cs typeface="Roboto-Roboto-Bold" pitchFamily="34" charset="-120"/>
              </a:rPr>
              <a:t>Engaging tools like meal reminders and grocery lists.</a:t>
            </a:r>
            <a:endParaRPr lang="en-US" sz="1850" dirty="0"/>
          </a:p>
        </p:txBody>
      </p:sp>
      <p:sp>
        <p:nvSpPr>
          <p:cNvPr id="13" name="Text 7"/>
          <p:cNvSpPr/>
          <p:nvPr/>
        </p:nvSpPr>
        <p:spPr>
          <a:xfrm>
            <a:off x="8028432" y="3072384"/>
            <a:ext cx="173736" cy="347472"/>
          </a:xfrm>
          <a:prstGeom prst="rect">
            <a:avLst/>
          </a:prstGeom>
          <a:noFill/>
          <a:ln/>
        </p:spPr>
        <p:txBody>
          <a:bodyPr wrap="none" lIns="0" tIns="0" rIns="0" bIns="0" rtlCol="0" anchor="ctr"/>
          <a:lstStyle/>
          <a:p>
            <a:pPr marL="0" indent="0" algn="l">
              <a:lnSpc>
                <a:spcPts val="2780"/>
              </a:lnSpc>
              <a:buNone/>
            </a:pPr>
            <a:r>
              <a:rPr lang="en-US" sz="2320" dirty="0">
                <a:solidFill>
                  <a:srgbClr val="3B3B3B"/>
                </a:solidFill>
                <a:latin typeface="Roboto-Roboto-Bold" pitchFamily="34" charset="0"/>
                <a:ea typeface="Roboto-Roboto-Bold" pitchFamily="34" charset="-122"/>
                <a:cs typeface="Roboto-Roboto-Bold" pitchFamily="34" charset="-120"/>
              </a:rPr>
              <a:t>2</a:t>
            </a:r>
            <a:endParaRPr lang="en-US" sz="2320" dirty="0"/>
          </a:p>
        </p:txBody>
      </p:sp>
      <p:sp>
        <p:nvSpPr>
          <p:cNvPr id="14" name="Text 8"/>
          <p:cNvSpPr/>
          <p:nvPr/>
        </p:nvSpPr>
        <p:spPr>
          <a:xfrm>
            <a:off x="8028432" y="5824728"/>
            <a:ext cx="173736" cy="347472"/>
          </a:xfrm>
          <a:prstGeom prst="rect">
            <a:avLst/>
          </a:prstGeom>
          <a:noFill/>
          <a:ln/>
        </p:spPr>
        <p:txBody>
          <a:bodyPr wrap="none" lIns="0" tIns="0" rIns="0" bIns="0" rtlCol="0" anchor="ctr"/>
          <a:lstStyle/>
          <a:p>
            <a:pPr marL="0" indent="0" algn="l">
              <a:lnSpc>
                <a:spcPts val="2780"/>
              </a:lnSpc>
              <a:buNone/>
            </a:pPr>
            <a:r>
              <a:rPr lang="en-US" sz="2320" dirty="0">
                <a:solidFill>
                  <a:srgbClr val="474747"/>
                </a:solidFill>
                <a:latin typeface="Roboto-Roboto-Bold" pitchFamily="34" charset="0"/>
                <a:ea typeface="Roboto-Roboto-Bold" pitchFamily="34" charset="-122"/>
                <a:cs typeface="Roboto-Roboto-Bold" pitchFamily="34" charset="-120"/>
              </a:rPr>
              <a:t>3</a:t>
            </a:r>
            <a:endParaRPr lang="en-US" sz="2320" dirty="0"/>
          </a:p>
        </p:txBody>
      </p:sp>
      <p:sp>
        <p:nvSpPr>
          <p:cNvPr id="15" name="Text 9"/>
          <p:cNvSpPr/>
          <p:nvPr/>
        </p:nvSpPr>
        <p:spPr>
          <a:xfrm>
            <a:off x="5641848" y="4453128"/>
            <a:ext cx="173736" cy="347472"/>
          </a:xfrm>
          <a:prstGeom prst="rect">
            <a:avLst/>
          </a:prstGeom>
          <a:noFill/>
          <a:ln/>
        </p:spPr>
        <p:txBody>
          <a:bodyPr wrap="none" lIns="0" tIns="0" rIns="0" bIns="0" rtlCol="0" anchor="ctr"/>
          <a:lstStyle/>
          <a:p>
            <a:pPr marL="0" indent="0" algn="l">
              <a:lnSpc>
                <a:spcPts val="2780"/>
              </a:lnSpc>
              <a:buNone/>
            </a:pPr>
            <a:r>
              <a:rPr lang="en-US" sz="2320" dirty="0">
                <a:solidFill>
                  <a:srgbClr val="242424"/>
                </a:solidFill>
                <a:latin typeface="Roboto-Roboto-Bold" pitchFamily="34" charset="0"/>
                <a:ea typeface="Roboto-Roboto-Bold" pitchFamily="34" charset="-122"/>
                <a:cs typeface="Roboto-Roboto-Bold" pitchFamily="34" charset="-120"/>
              </a:rPr>
              <a:t>1</a:t>
            </a:r>
            <a:endParaRPr lang="en-US" sz="232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404104" y="2103120"/>
            <a:ext cx="3831336" cy="2532888"/>
          </a:xfrm>
          <a:prstGeom prst="rect">
            <a:avLst/>
          </a:prstGeom>
        </p:spPr>
      </p:pic>
      <p:pic>
        <p:nvPicPr>
          <p:cNvPr id="4" name="Image 2" descr="preencoded.png"/>
          <p:cNvPicPr>
            <a:picLocks noChangeAspect="1"/>
          </p:cNvPicPr>
          <p:nvPr/>
        </p:nvPicPr>
        <p:blipFill>
          <a:blip r:embed="rId5"/>
          <a:stretch>
            <a:fillRect/>
          </a:stretch>
        </p:blipFill>
        <p:spPr>
          <a:xfrm>
            <a:off x="9848088" y="2103120"/>
            <a:ext cx="3831336" cy="2532888"/>
          </a:xfrm>
          <a:prstGeom prst="rect">
            <a:avLst/>
          </a:prstGeom>
        </p:spPr>
      </p:pic>
      <p:pic>
        <p:nvPicPr>
          <p:cNvPr id="5" name="Image 3" descr="preencoded.png"/>
          <p:cNvPicPr>
            <a:picLocks noChangeAspect="1"/>
          </p:cNvPicPr>
          <p:nvPr/>
        </p:nvPicPr>
        <p:blipFill>
          <a:blip r:embed="rId6"/>
          <a:stretch>
            <a:fillRect/>
          </a:stretch>
        </p:blipFill>
        <p:spPr>
          <a:xfrm>
            <a:off x="960120" y="2103120"/>
            <a:ext cx="3831336" cy="2532888"/>
          </a:xfrm>
          <a:prstGeom prst="rect">
            <a:avLst/>
          </a:prstGeom>
        </p:spPr>
      </p:pic>
      <p:sp>
        <p:nvSpPr>
          <p:cNvPr id="6" name="Text 0"/>
          <p:cNvSpPr/>
          <p:nvPr/>
        </p:nvSpPr>
        <p:spPr>
          <a:xfrm>
            <a:off x="9848088" y="5376672"/>
            <a:ext cx="3831336" cy="1481328"/>
          </a:xfrm>
          <a:prstGeom prst="rect">
            <a:avLst/>
          </a:prstGeom>
          <a:noFill/>
          <a:ln/>
        </p:spPr>
        <p:txBody>
          <a:bodyPr wrap="square" lIns="0" tIns="0" rIns="0" bIns="0" rtlCol="0" anchor="ctr"/>
          <a:lstStyle/>
          <a:p>
            <a:pPr marL="0" indent="0" algn="ctr">
              <a:lnSpc>
                <a:spcPts val="2320"/>
              </a:lnSpc>
              <a:buNone/>
            </a:pPr>
            <a:r>
              <a:rPr lang="en-US" sz="1850" dirty="0">
                <a:solidFill>
                  <a:srgbClr val="000000"/>
                </a:solidFill>
                <a:latin typeface="Roboto-Roboto-Bold" pitchFamily="34" charset="0"/>
                <a:ea typeface="Roboto-Roboto-Bold" pitchFamily="34" charset="-122"/>
                <a:cs typeface="Roboto-Roboto-Bold" pitchFamily="34" charset="-120"/>
              </a:rPr>
              <a:t>Safeguarding user data is paramount. Implementing robust privacy measures and transparent data practices will enhance user trust.</a:t>
            </a:r>
            <a:endParaRPr lang="en-US" sz="1850" dirty="0"/>
          </a:p>
        </p:txBody>
      </p:sp>
      <p:sp>
        <p:nvSpPr>
          <p:cNvPr id="7" name="Text 1"/>
          <p:cNvSpPr/>
          <p:nvPr/>
        </p:nvSpPr>
        <p:spPr>
          <a:xfrm>
            <a:off x="960120" y="5376672"/>
            <a:ext cx="3831336" cy="1773936"/>
          </a:xfrm>
          <a:prstGeom prst="rect">
            <a:avLst/>
          </a:prstGeom>
          <a:noFill/>
          <a:ln/>
        </p:spPr>
        <p:txBody>
          <a:bodyPr wrap="square" lIns="0" tIns="0" rIns="0" bIns="0" rtlCol="0" anchor="ctr"/>
          <a:lstStyle/>
          <a:p>
            <a:pPr marL="0" indent="0" algn="ctr">
              <a:lnSpc>
                <a:spcPts val="2320"/>
              </a:lnSpc>
              <a:buNone/>
            </a:pPr>
            <a:r>
              <a:rPr lang="en-US" sz="1850" dirty="0">
                <a:solidFill>
                  <a:srgbClr val="000000"/>
                </a:solidFill>
                <a:latin typeface="Roboto-Roboto-Bold" pitchFamily="34" charset="0"/>
                <a:ea typeface="Roboto-Roboto-Bold" pitchFamily="34" charset="-122"/>
                <a:cs typeface="Roboto-Roboto-Bold" pitchFamily="34" charset="-120"/>
              </a:rPr>
              <a:t>Addressing the diverse nutritional needs and preferences of users can be complex. The system continually updates algorithms and databases to accommodate this diversity.</a:t>
            </a:r>
            <a:endParaRPr lang="en-US" sz="1850" dirty="0"/>
          </a:p>
        </p:txBody>
      </p:sp>
      <p:sp>
        <p:nvSpPr>
          <p:cNvPr id="8" name="Text 2"/>
          <p:cNvSpPr/>
          <p:nvPr/>
        </p:nvSpPr>
        <p:spPr>
          <a:xfrm>
            <a:off x="5404104" y="4864608"/>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28538A"/>
                </a:solidFill>
                <a:latin typeface="Roboto-Roboto-Black" pitchFamily="34" charset="0"/>
                <a:ea typeface="Roboto-Roboto-Black" pitchFamily="34" charset="-122"/>
                <a:cs typeface="Roboto-Roboto-Black" pitchFamily="34" charset="-120"/>
              </a:rPr>
              <a:t>User Engagement</a:t>
            </a:r>
            <a:endParaRPr lang="en-US" sz="2320" dirty="0"/>
          </a:p>
        </p:txBody>
      </p:sp>
      <p:sp>
        <p:nvSpPr>
          <p:cNvPr id="9" name="Text 3"/>
          <p:cNvSpPr/>
          <p:nvPr/>
        </p:nvSpPr>
        <p:spPr>
          <a:xfrm>
            <a:off x="960120" y="4864608"/>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28538A"/>
                </a:solidFill>
                <a:latin typeface="Roboto-Roboto-Black" pitchFamily="34" charset="0"/>
                <a:ea typeface="Roboto-Roboto-Black" pitchFamily="34" charset="-122"/>
                <a:cs typeface="Roboto-Roboto-Black" pitchFamily="34" charset="-120"/>
              </a:rPr>
              <a:t>Individual Variation</a:t>
            </a:r>
            <a:endParaRPr lang="en-US" sz="2320" dirty="0"/>
          </a:p>
        </p:txBody>
      </p:sp>
      <p:sp>
        <p:nvSpPr>
          <p:cNvPr id="10" name="Text 4"/>
          <p:cNvSpPr/>
          <p:nvPr/>
        </p:nvSpPr>
        <p:spPr>
          <a:xfrm>
            <a:off x="9848088" y="4864608"/>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28538A"/>
                </a:solidFill>
                <a:latin typeface="Roboto-Roboto-Black" pitchFamily="34" charset="0"/>
                <a:ea typeface="Roboto-Roboto-Black" pitchFamily="34" charset="-122"/>
                <a:cs typeface="Roboto-Roboto-Black" pitchFamily="34" charset="-120"/>
              </a:rPr>
              <a:t>Data Privacy</a:t>
            </a:r>
            <a:endParaRPr lang="en-US" sz="2320" dirty="0"/>
          </a:p>
        </p:txBody>
      </p:sp>
      <p:sp>
        <p:nvSpPr>
          <p:cNvPr id="11" name="Text 5"/>
          <p:cNvSpPr/>
          <p:nvPr/>
        </p:nvSpPr>
        <p:spPr>
          <a:xfrm>
            <a:off x="832104" y="96926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28538A"/>
                </a:solidFill>
                <a:latin typeface="Roboto-Roboto-Black" pitchFamily="34" charset="0"/>
                <a:ea typeface="Roboto-Roboto-Black" pitchFamily="34" charset="-122"/>
                <a:cs typeface="Roboto-Roboto-Black" pitchFamily="34" charset="-120"/>
              </a:rPr>
              <a:t>Challenges and Solutions</a:t>
            </a:r>
            <a:endParaRPr lang="en-US" sz="4640" dirty="0"/>
          </a:p>
        </p:txBody>
      </p:sp>
      <p:sp>
        <p:nvSpPr>
          <p:cNvPr id="12" name="Text 6"/>
          <p:cNvSpPr/>
          <p:nvPr/>
        </p:nvSpPr>
        <p:spPr>
          <a:xfrm>
            <a:off x="5404104" y="5376672"/>
            <a:ext cx="3831336" cy="1773936"/>
          </a:xfrm>
          <a:prstGeom prst="rect">
            <a:avLst/>
          </a:prstGeom>
          <a:noFill/>
          <a:ln/>
        </p:spPr>
        <p:txBody>
          <a:bodyPr wrap="square" lIns="0" tIns="0" rIns="0" bIns="0" rtlCol="0" anchor="ctr"/>
          <a:lstStyle/>
          <a:p>
            <a:pPr marL="0" indent="0" algn="ctr">
              <a:lnSpc>
                <a:spcPts val="2320"/>
              </a:lnSpc>
              <a:buNone/>
            </a:pPr>
            <a:r>
              <a:rPr lang="en-US" sz="1850" dirty="0">
                <a:solidFill>
                  <a:srgbClr val="000000"/>
                </a:solidFill>
                <a:latin typeface="Roboto-Roboto-Bold" pitchFamily="34" charset="0"/>
                <a:ea typeface="Roboto-Roboto-Bold" pitchFamily="34" charset="-122"/>
                <a:cs typeface="Roboto-Roboto-Bold" pitchFamily="34" charset="-120"/>
              </a:rPr>
              <a:t>Ensuring sustained user engagement is crucial. Regular updates, engaging content, and community features can foster ongoing interaction and commitment.</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579</Words>
  <Application>Microsoft Office PowerPoint</Application>
  <PresentationFormat>Custom</PresentationFormat>
  <Paragraphs>92</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user-14</cp:lastModifiedBy>
  <cp:revision>10</cp:revision>
  <dcterms:created xsi:type="dcterms:W3CDTF">2025-05-22T08:49:15Z</dcterms:created>
  <dcterms:modified xsi:type="dcterms:W3CDTF">2025-05-22T11:14:52Z</dcterms:modified>
</cp:coreProperties>
</file>